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6" r:id="rId6"/>
    <p:sldId id="264" r:id="rId7"/>
    <p:sldId id="263" r:id="rId8"/>
    <p:sldId id="265" r:id="rId9"/>
    <p:sldId id="273" r:id="rId10"/>
    <p:sldId id="278" r:id="rId11"/>
    <p:sldId id="279" r:id="rId12"/>
    <p:sldId id="275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EAEAEA"/>
    <a:srgbClr val="E2E2E2"/>
    <a:srgbClr val="E6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485" y="8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33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dar%20Joshi\Desktop\testSeries%20Crick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0"/>
        <c:spPr>
          <a:solidFill>
            <a:schemeClr val="bg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2"/>
        <c:spPr>
          <a:solidFill>
            <a:srgbClr val="92D050"/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38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</c:pivotFmt>
      <c:pivotFmt>
        <c:idx val="43"/>
      </c:pivotFmt>
      <c:pivotFmt>
        <c:idx val="44"/>
      </c:pivotFmt>
      <c:pivotFmt>
        <c:idx val="45"/>
      </c:pivotFmt>
      <c:pivotFmt>
        <c:idx val="4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4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4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4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5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6.862745098039203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6.86274509803921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4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8.82352941176470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7.84313725490196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1.1283043197936816E-2"/>
              <c:y val="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1.6118633139909751E-2"/>
              <c:y val="-5.9912161920094089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9.671179883945812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3.2237266279819469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4.8355899419729211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8.0593165699549864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6.4474532559637759E-3"/>
              <c:y val="-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1.6118633139909751E-2"/>
              <c:y val="-5.9912161920094089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9.671179883945812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4.8355899419729211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7.84313725490196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8.82352941176470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4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6.86274509803921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6.862745098039203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1.1283043197936816E-2"/>
              <c:y val="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3.2237266279819469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8.0593165699549864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6.4474532559637759E-3"/>
              <c:y val="-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overflow" horzOverflow="overflow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1.6118633139909751E-2"/>
              <c:y val="-5.9912161920094089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9.671179883945812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round/>
          </a:ln>
          <a:effectLst/>
          <a:sp3d contourW="9525">
            <a:contourClr>
              <a:schemeClr val="accent2">
                <a:lumMod val="75000"/>
              </a:schemeClr>
            </a:contourClr>
          </a:sp3d>
        </c:spPr>
        <c:dLbl>
          <c:idx val="0"/>
          <c:layout>
            <c:manualLayout>
              <c:x val="4.8355899419729211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7.843137254901960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2.9550486053431319E-17"/>
              <c:y val="8.82352941176470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4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5.22875816993462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6.86274509803921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0"/>
              <c:y val="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round/>
          </a:ln>
          <a:effectLst/>
          <a:sp3d contourW="9525">
            <a:contourClr>
              <a:schemeClr val="accent3">
                <a:lumMod val="75000"/>
              </a:schemeClr>
            </a:contourClr>
          </a:sp3d>
        </c:spPr>
        <c:dLbl>
          <c:idx val="0"/>
          <c:layout>
            <c:manualLayout>
              <c:x val="-1.1820194421372527E-16"/>
              <c:y val="6.862745098039203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1.1283043197936816E-2"/>
              <c:y val="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3.2237266279819469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8.0593165699549864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4">
              <a:alpha val="85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round/>
          </a:ln>
          <a:effectLst/>
          <a:sp3d contourW="9525">
            <a:contourClr>
              <a:schemeClr val="accent4">
                <a:lumMod val="75000"/>
              </a:schemeClr>
            </a:contourClr>
          </a:sp3d>
        </c:spPr>
        <c:dLbl>
          <c:idx val="0"/>
          <c:layout>
            <c:manualLayout>
              <c:x val="-6.4474532559637759E-3"/>
              <c:y val="-3.2679738562091504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1192042725800477E-2"/>
          <c:y val="0.10587051618547681"/>
          <c:w val="0.9303161795178081"/>
          <c:h val="0.8140373575211227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Backend!$D$2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Backend!$C$3:$C$11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Backend!$D$3:$D$11</c:f>
              <c:numCache>
                <c:formatCode>General</c:formatCode>
                <c:ptCount val="8"/>
                <c:pt idx="0">
                  <c:v>417</c:v>
                </c:pt>
                <c:pt idx="1">
                  <c:v>503</c:v>
                </c:pt>
                <c:pt idx="2">
                  <c:v>259</c:v>
                </c:pt>
                <c:pt idx="3">
                  <c:v>197</c:v>
                </c:pt>
                <c:pt idx="4">
                  <c:v>177</c:v>
                </c:pt>
                <c:pt idx="5">
                  <c:v>225</c:v>
                </c:pt>
                <c:pt idx="6">
                  <c:v>121</c:v>
                </c:pt>
                <c:pt idx="7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BD-4961-A140-7BA19C883DD0}"/>
            </c:ext>
          </c:extLst>
        </c:ser>
        <c:ser>
          <c:idx val="1"/>
          <c:order val="1"/>
          <c:tx>
            <c:strRef>
              <c:f>Backend!$E$2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6BD-4961-A140-7BA19C883DD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6BD-4961-A140-7BA19C883DD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6BD-4961-A140-7BA19C883DD0}"/>
              </c:ext>
            </c:extLst>
          </c:dPt>
          <c:dLbls>
            <c:dLbl>
              <c:idx val="0"/>
              <c:layout>
                <c:manualLayout>
                  <c:x val="1.6118633139909751E-2"/>
                  <c:y val="-5.991216192009408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6BD-4961-A140-7BA19C883DD0}"/>
                </c:ext>
              </c:extLst>
            </c:dLbl>
            <c:dLbl>
              <c:idx val="1"/>
              <c:layout>
                <c:manualLayout>
                  <c:x val="9.671179883945812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16BD-4961-A140-7BA19C883DD0}"/>
                </c:ext>
              </c:extLst>
            </c:dLbl>
            <c:dLbl>
              <c:idx val="2"/>
              <c:layout>
                <c:manualLayout>
                  <c:x val="4.8355899419729211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16BD-4961-A140-7BA19C883D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Backend!$C$3:$C$11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Backend!$E$3:$E$11</c:f>
              <c:numCache>
                <c:formatCode>General</c:formatCode>
                <c:ptCount val="8"/>
                <c:pt idx="0">
                  <c:v>236</c:v>
                </c:pt>
                <c:pt idx="1">
                  <c:v>206</c:v>
                </c:pt>
                <c:pt idx="2">
                  <c:v>95</c:v>
                </c:pt>
                <c:pt idx="3">
                  <c:v>49</c:v>
                </c:pt>
                <c:pt idx="4">
                  <c:v>67</c:v>
                </c:pt>
                <c:pt idx="5">
                  <c:v>97</c:v>
                </c:pt>
                <c:pt idx="6">
                  <c:v>42</c:v>
                </c:pt>
                <c:pt idx="7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BD-4961-A140-7BA19C883DD0}"/>
            </c:ext>
          </c:extLst>
        </c:ser>
        <c:ser>
          <c:idx val="2"/>
          <c:order val="2"/>
          <c:tx>
            <c:strRef>
              <c:f>Backend!$F$2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6BD-4961-A140-7BA19C883DD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16BD-4961-A140-7BA19C883DD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16BD-4961-A140-7BA19C883DD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16BD-4961-A140-7BA19C883DD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16BD-4961-A140-7BA19C883DD0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16BD-4961-A140-7BA19C883DD0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16BD-4961-A140-7BA19C883DD0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16BD-4961-A140-7BA19C883DD0}"/>
              </c:ext>
            </c:extLst>
          </c:dPt>
          <c:dLbls>
            <c:dLbl>
              <c:idx val="0"/>
              <c:layout>
                <c:manualLayout>
                  <c:x val="0"/>
                  <c:y val="-4.418317029329462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16BD-4961-A140-7BA19C883DD0}"/>
                </c:ext>
              </c:extLst>
            </c:dLbl>
            <c:dLbl>
              <c:idx val="1"/>
              <c:layout>
                <c:manualLayout>
                  <c:x val="1.7298132496339493E-3"/>
                  <c:y val="9.36215945096939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16BD-4961-A140-7BA19C883DD0}"/>
                </c:ext>
              </c:extLst>
            </c:dLbl>
            <c:dLbl>
              <c:idx val="2"/>
              <c:layout>
                <c:manualLayout>
                  <c:x val="0"/>
                  <c:y val="2.973344003539385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16BD-4961-A140-7BA19C883DD0}"/>
                </c:ext>
              </c:extLst>
            </c:dLbl>
            <c:dLbl>
              <c:idx val="3"/>
              <c:layout>
                <c:manualLayout>
                  <c:x val="5.1894397489019427E-3"/>
                  <c:y val="1.09730411684229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16BD-4961-A140-7BA19C883DD0}"/>
                </c:ext>
              </c:extLst>
            </c:dLbl>
            <c:dLbl>
              <c:idx val="4"/>
              <c:layout>
                <c:manualLayout>
                  <c:x val="-1.7298132496340445E-3"/>
                  <c:y val="5.339243349900543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1361514215864077E-2"/>
                      <c:h val="8.492011245119593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16BD-4961-A140-7BA19C883DD0}"/>
                </c:ext>
              </c:extLst>
            </c:dLbl>
            <c:dLbl>
              <c:idx val="5"/>
              <c:layout>
                <c:manualLayout>
                  <c:x val="-1.2685150624040053E-16"/>
                  <c:y val="1.9801098841951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16BD-4961-A140-7BA19C883DD0}"/>
                </c:ext>
              </c:extLst>
            </c:dLbl>
            <c:dLbl>
              <c:idx val="6"/>
              <c:layout>
                <c:manualLayout>
                  <c:x val="5.1894397489019427E-3"/>
                  <c:y val="6.72920921588772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16BD-4961-A140-7BA19C883DD0}"/>
                </c:ext>
              </c:extLst>
            </c:dLbl>
            <c:dLbl>
              <c:idx val="7"/>
              <c:layout>
                <c:manualLayout>
                  <c:x val="0"/>
                  <c:y val="8.53350320490640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16BD-4961-A140-7BA19C883D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Backend!$C$3:$C$11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Backend!$F$3:$F$11</c:f>
              <c:numCache>
                <c:formatCode>General</c:formatCode>
                <c:ptCount val="8"/>
                <c:pt idx="0">
                  <c:v>99</c:v>
                </c:pt>
                <c:pt idx="1">
                  <c:v>120</c:v>
                </c:pt>
                <c:pt idx="2">
                  <c:v>51</c:v>
                </c:pt>
                <c:pt idx="3">
                  <c:v>62</c:v>
                </c:pt>
                <c:pt idx="4">
                  <c:v>32</c:v>
                </c:pt>
                <c:pt idx="5">
                  <c:v>72</c:v>
                </c:pt>
                <c:pt idx="6">
                  <c:v>37</c:v>
                </c:pt>
                <c:pt idx="7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6BD-4961-A140-7BA19C883DD0}"/>
            </c:ext>
          </c:extLst>
        </c:ser>
        <c:ser>
          <c:idx val="3"/>
          <c:order val="3"/>
          <c:tx>
            <c:strRef>
              <c:f>Backend!$G$2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16BD-4961-A140-7BA19C883DD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C-16BD-4961-A140-7BA19C883DD0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E-16BD-4961-A140-7BA19C883DD0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20-16BD-4961-A140-7BA19C883DD0}"/>
              </c:ext>
            </c:extLst>
          </c:dPt>
          <c:dLbls>
            <c:dLbl>
              <c:idx val="0"/>
              <c:layout>
                <c:manualLayout>
                  <c:x val="1.1283043197936816E-2"/>
                  <c:y val="3.267973856209150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A-16BD-4961-A140-7BA19C883DD0}"/>
                </c:ext>
              </c:extLst>
            </c:dLbl>
            <c:dLbl>
              <c:idx val="1"/>
              <c:layout>
                <c:manualLayout>
                  <c:x val="3.2237266279819469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16BD-4961-A140-7BA19C883DD0}"/>
                </c:ext>
              </c:extLst>
            </c:dLbl>
            <c:dLbl>
              <c:idx val="5"/>
              <c:layout>
                <c:manualLayout>
                  <c:x val="3.459626499267962E-3"/>
                  <c:y val="7.51173042469653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E-57EB-4962-84EC-5FD02566FF6E}"/>
                </c:ext>
              </c:extLst>
            </c:dLbl>
            <c:dLbl>
              <c:idx val="6"/>
              <c:layout>
                <c:manualLayout>
                  <c:x val="7.5090239726237308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E-16BD-4961-A140-7BA19C883DD0}"/>
                </c:ext>
              </c:extLst>
            </c:dLbl>
            <c:dLbl>
              <c:idx val="7"/>
              <c:layout>
                <c:manualLayout>
                  <c:x val="9.120883027440024E-3"/>
                  <c:y val="1.17555623772318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0-16BD-4961-A140-7BA19C883D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Backend!$C$3:$C$11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Backend!$G$3:$G$11</c:f>
              <c:numCache>
                <c:formatCode>General</c:formatCode>
                <c:ptCount val="8"/>
                <c:pt idx="0">
                  <c:v>82</c:v>
                </c:pt>
                <c:pt idx="1">
                  <c:v>177</c:v>
                </c:pt>
                <c:pt idx="2">
                  <c:v>113</c:v>
                </c:pt>
                <c:pt idx="3">
                  <c:v>86</c:v>
                </c:pt>
                <c:pt idx="4">
                  <c:v>78</c:v>
                </c:pt>
                <c:pt idx="5">
                  <c:v>56</c:v>
                </c:pt>
                <c:pt idx="6">
                  <c:v>42</c:v>
                </c:pt>
                <c:pt idx="7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16BD-4961-A140-7BA19C883D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41039247"/>
        <c:axId val="2141037999"/>
        <c:axId val="0"/>
      </c:bar3DChart>
      <c:catAx>
        <c:axId val="2141039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037999"/>
        <c:crosses val="autoZero"/>
        <c:auto val="1"/>
        <c:lblAlgn val="ctr"/>
        <c:lblOffset val="100"/>
        <c:noMultiLvlLbl val="0"/>
      </c:catAx>
      <c:valAx>
        <c:axId val="214103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039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637253121938352"/>
          <c:y val="0.12215493210164616"/>
          <c:w val="0.65303375416606291"/>
          <c:h val="5.51474448046935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930178015132689"/>
          <c:y val="7.4661823757788265E-2"/>
          <c:w val="0.61555646108487738"/>
          <c:h val="0.79762832682527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Matches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 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417</c:v>
                </c:pt>
                <c:pt idx="1">
                  <c:v>503</c:v>
                </c:pt>
                <c:pt idx="2">
                  <c:v>259</c:v>
                </c:pt>
                <c:pt idx="3">
                  <c:v>197</c:v>
                </c:pt>
                <c:pt idx="4">
                  <c:v>177</c:v>
                </c:pt>
                <c:pt idx="5">
                  <c:v>225</c:v>
                </c:pt>
                <c:pt idx="6">
                  <c:v>121</c:v>
                </c:pt>
                <c:pt idx="7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3-4169-8988-AD6E683506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0201210098086E-3"/>
                  <c:y val="-2.546296481940542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92-41BB-B4D8-95B95E2D6CB7}"/>
                </c:ext>
              </c:extLst>
            </c:dLbl>
            <c:dLbl>
              <c:idx val="3"/>
              <c:layout>
                <c:manualLayout>
                  <c:x val="-8.008048403923440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92-41BB-B4D8-95B95E2D6CB7}"/>
                </c:ext>
              </c:extLst>
            </c:dLbl>
            <c:dLbl>
              <c:idx val="6"/>
              <c:layout>
                <c:manualLayout>
                  <c:x val="1.601609680784688E-2"/>
                  <c:y val="-1.01851859277621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892-41BB-B4D8-95B95E2D6C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 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236</c:v>
                </c:pt>
                <c:pt idx="1">
                  <c:v>206</c:v>
                </c:pt>
                <c:pt idx="2">
                  <c:v>95</c:v>
                </c:pt>
                <c:pt idx="3">
                  <c:v>49</c:v>
                </c:pt>
                <c:pt idx="4">
                  <c:v>67</c:v>
                </c:pt>
                <c:pt idx="5">
                  <c:v>97</c:v>
                </c:pt>
                <c:pt idx="6">
                  <c:v>42</c:v>
                </c:pt>
                <c:pt idx="7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3-4169-8988-AD6E683506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Lost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0010060504904373E-2"/>
                  <c:y val="-5.09259296388117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92-41BB-B4D8-95B95E2D6CB7}"/>
                </c:ext>
              </c:extLst>
            </c:dLbl>
            <c:dLbl>
              <c:idx val="5"/>
              <c:layout>
                <c:manualLayout>
                  <c:x val="0"/>
                  <c:y val="-5.092592963881085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892-41BB-B4D8-95B95E2D6CB7}"/>
                </c:ext>
              </c:extLst>
            </c:dLbl>
            <c:dLbl>
              <c:idx val="6"/>
              <c:layout>
                <c:manualLayout>
                  <c:x val="-1.0010060504904337E-2"/>
                  <c:y val="-7.63888944582160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892-41BB-B4D8-95B95E2D6C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 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99</c:v>
                </c:pt>
                <c:pt idx="1">
                  <c:v>120</c:v>
                </c:pt>
                <c:pt idx="2">
                  <c:v>51</c:v>
                </c:pt>
                <c:pt idx="3">
                  <c:v>62</c:v>
                </c:pt>
                <c:pt idx="4">
                  <c:v>32</c:v>
                </c:pt>
                <c:pt idx="5">
                  <c:v>72</c:v>
                </c:pt>
                <c:pt idx="6">
                  <c:v>37</c:v>
                </c:pt>
                <c:pt idx="7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3-4169-8988-AD6E683506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Drawn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0201210098086E-3"/>
                  <c:y val="-1.527777889164325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92-41BB-B4D8-95B95E2D6CB7}"/>
                </c:ext>
              </c:extLst>
            </c:dLbl>
            <c:dLbl>
              <c:idx val="1"/>
              <c:layout>
                <c:manualLayout>
                  <c:x val="-6.0060363029425792E-3"/>
                  <c:y val="-5.09259296388099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92-41BB-B4D8-95B95E2D6CB7}"/>
                </c:ext>
              </c:extLst>
            </c:dLbl>
            <c:dLbl>
              <c:idx val="2"/>
              <c:layout>
                <c:manualLayout>
                  <c:x val="-4.00402420196172E-3"/>
                  <c:y val="-9.336312579902367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92-41BB-B4D8-95B95E2D6CB7}"/>
                </c:ext>
              </c:extLst>
            </c:dLbl>
            <c:dLbl>
              <c:idx val="3"/>
              <c:layout>
                <c:manualLayout>
                  <c:x val="-2.00201210098086E-3"/>
                  <c:y val="-2.546296481940542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92-41BB-B4D8-95B95E2D6CB7}"/>
                </c:ext>
              </c:extLst>
            </c:dLbl>
            <c:dLbl>
              <c:idx val="4"/>
              <c:layout>
                <c:manualLayout>
                  <c:x val="-4.0040242019617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92-41BB-B4D8-95B95E2D6CB7}"/>
                </c:ext>
              </c:extLst>
            </c:dLbl>
            <c:dLbl>
              <c:idx val="5"/>
              <c:layout>
                <c:manualLayout>
                  <c:x val="-1.0010060504904298E-2"/>
                  <c:y val="-7.638889445821628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892-41BB-B4D8-95B95E2D6CB7}"/>
                </c:ext>
              </c:extLst>
            </c:dLbl>
            <c:dLbl>
              <c:idx val="6"/>
              <c:layout>
                <c:manualLayout>
                  <c:x val="1.601609680784688E-2"/>
                  <c:y val="-5.09259296388110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892-41BB-B4D8-95B95E2D6C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Australia</c:v>
                </c:pt>
                <c:pt idx="1">
                  <c:v>England</c:v>
                </c:pt>
                <c:pt idx="2">
                  <c:v>India</c:v>
                </c:pt>
                <c:pt idx="3">
                  <c:v>New Zealand</c:v>
                </c:pt>
                <c:pt idx="4">
                  <c:v>Pakistan </c:v>
                </c:pt>
                <c:pt idx="5">
                  <c:v>South Africa</c:v>
                </c:pt>
                <c:pt idx="6">
                  <c:v>Sri Lanka</c:v>
                </c:pt>
                <c:pt idx="7">
                  <c:v>West Indies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82</c:v>
                </c:pt>
                <c:pt idx="1">
                  <c:v>177</c:v>
                </c:pt>
                <c:pt idx="2">
                  <c:v>113</c:v>
                </c:pt>
                <c:pt idx="3">
                  <c:v>86</c:v>
                </c:pt>
                <c:pt idx="4">
                  <c:v>78</c:v>
                </c:pt>
                <c:pt idx="5">
                  <c:v>56</c:v>
                </c:pt>
                <c:pt idx="6">
                  <c:v>42</c:v>
                </c:pt>
                <c:pt idx="7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2-41BB-B4D8-95B95E2D6C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1"/>
        <c:overlap val="-20"/>
        <c:axId val="754928424"/>
        <c:axId val="754924696"/>
      </c:barChart>
      <c:catAx>
        <c:axId val="754928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754924696"/>
        <c:crosses val="autoZero"/>
        <c:auto val="1"/>
        <c:lblAlgn val="ctr"/>
        <c:lblOffset val="100"/>
        <c:noMultiLvlLbl val="0"/>
      </c:catAx>
      <c:valAx>
        <c:axId val="754924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7549284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61424395352935812"/>
          <c:y val="0.31430401095829769"/>
          <c:w val="0.11078985221196168"/>
          <c:h val="0.183794342015095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Australia Performance in Test Cricket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529815547764284E-2"/>
          <c:y val="0.20254825741718993"/>
          <c:w val="0.92998736475687616"/>
          <c:h val="0.6841880767825151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Backend!$N$2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Backend!$M$3:$M$12</c:f>
              <c:multiLvlStrCache>
                <c:ptCount val="7"/>
                <c:lvl>
                  <c:pt idx="0">
                    <c:v>England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Australia</c:v>
                  </c:pt>
                </c:lvl>
              </c:multiLvlStrCache>
            </c:multiLvlStrRef>
          </c:cat>
          <c:val>
            <c:numRef>
              <c:f>Backend!$N$3:$N$12</c:f>
              <c:numCache>
                <c:formatCode>General</c:formatCode>
                <c:ptCount val="7"/>
                <c:pt idx="0">
                  <c:v>181</c:v>
                </c:pt>
                <c:pt idx="1">
                  <c:v>48</c:v>
                </c:pt>
                <c:pt idx="2">
                  <c:v>31</c:v>
                </c:pt>
                <c:pt idx="3">
                  <c:v>35</c:v>
                </c:pt>
                <c:pt idx="4">
                  <c:v>41</c:v>
                </c:pt>
                <c:pt idx="5">
                  <c:v>15</c:v>
                </c:pt>
                <c:pt idx="6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2-428F-9DA7-D93BF93FF1E1}"/>
            </c:ext>
          </c:extLst>
        </c:ser>
        <c:ser>
          <c:idx val="1"/>
          <c:order val="1"/>
          <c:tx>
            <c:strRef>
              <c:f>Backend!$O$2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Backend!$M$3:$M$12</c:f>
              <c:multiLvlStrCache>
                <c:ptCount val="7"/>
                <c:lvl>
                  <c:pt idx="0">
                    <c:v>England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Australia</c:v>
                  </c:pt>
                </c:lvl>
              </c:multiLvlStrCache>
            </c:multiLvlStrRef>
          </c:cat>
          <c:val>
            <c:numRef>
              <c:f>Backend!$O$3:$O$12</c:f>
              <c:numCache>
                <c:formatCode>General</c:formatCode>
                <c:ptCount val="7"/>
                <c:pt idx="0">
                  <c:v>95</c:v>
                </c:pt>
                <c:pt idx="1">
                  <c:v>29</c:v>
                </c:pt>
                <c:pt idx="2">
                  <c:v>17</c:v>
                </c:pt>
                <c:pt idx="3">
                  <c:v>24</c:v>
                </c:pt>
                <c:pt idx="4">
                  <c:v>21</c:v>
                </c:pt>
                <c:pt idx="5">
                  <c:v>13</c:v>
                </c:pt>
                <c:pt idx="6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2-428F-9DA7-D93BF93FF1E1}"/>
            </c:ext>
          </c:extLst>
        </c:ser>
        <c:ser>
          <c:idx val="2"/>
          <c:order val="2"/>
          <c:tx>
            <c:strRef>
              <c:f>Backend!$P$2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Backend!$M$3:$M$12</c:f>
              <c:multiLvlStrCache>
                <c:ptCount val="7"/>
                <c:lvl>
                  <c:pt idx="0">
                    <c:v>England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Australia</c:v>
                  </c:pt>
                </c:lvl>
              </c:multiLvlStrCache>
            </c:multiLvlStrRef>
          </c:cat>
          <c:val>
            <c:numRef>
              <c:f>Backend!$P$3:$P$12</c:f>
              <c:numCache>
                <c:formatCode>General</c:formatCode>
                <c:ptCount val="7"/>
                <c:pt idx="0">
                  <c:v>57</c:v>
                </c:pt>
                <c:pt idx="1">
                  <c:v>7</c:v>
                </c:pt>
                <c:pt idx="2">
                  <c:v>3</c:v>
                </c:pt>
                <c:pt idx="3">
                  <c:v>4</c:v>
                </c:pt>
                <c:pt idx="4">
                  <c:v>10</c:v>
                </c:pt>
                <c:pt idx="5">
                  <c:v>0</c:v>
                </c:pt>
                <c:pt idx="6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62-428F-9DA7-D93BF93FF1E1}"/>
            </c:ext>
          </c:extLst>
        </c:ser>
        <c:ser>
          <c:idx val="3"/>
          <c:order val="3"/>
          <c:tx>
            <c:strRef>
              <c:f>Backend!$Q$2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Backend!$M$3:$M$12</c:f>
              <c:multiLvlStrCache>
                <c:ptCount val="7"/>
                <c:lvl>
                  <c:pt idx="0">
                    <c:v>England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Australia</c:v>
                  </c:pt>
                </c:lvl>
              </c:multiLvlStrCache>
            </c:multiLvlStrRef>
          </c:cat>
          <c:val>
            <c:numRef>
              <c:f>Backend!$Q$3:$Q$12</c:f>
              <c:numCache>
                <c:formatCode>General</c:formatCode>
                <c:ptCount val="7"/>
                <c:pt idx="0">
                  <c:v>29</c:v>
                </c:pt>
                <c:pt idx="1">
                  <c:v>12</c:v>
                </c:pt>
                <c:pt idx="2">
                  <c:v>11</c:v>
                </c:pt>
                <c:pt idx="3">
                  <c:v>7</c:v>
                </c:pt>
                <c:pt idx="4">
                  <c:v>10</c:v>
                </c:pt>
                <c:pt idx="5">
                  <c:v>2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62-428F-9DA7-D93BF93FF1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03810944"/>
        <c:axId val="1403811360"/>
        <c:axId val="0"/>
      </c:bar3DChart>
      <c:catAx>
        <c:axId val="140381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811360"/>
        <c:crosses val="autoZero"/>
        <c:auto val="1"/>
        <c:lblAlgn val="ctr"/>
        <c:lblOffset val="100"/>
        <c:noMultiLvlLbl val="0"/>
      </c:catAx>
      <c:valAx>
        <c:axId val="140381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81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India</a:t>
            </a:r>
            <a:r>
              <a:rPr lang="en-IN" baseline="0">
                <a:solidFill>
                  <a:schemeClr val="bg1"/>
                </a:solidFill>
              </a:rPr>
              <a:t>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Backend!$AE$2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Backend!$AD$3:$AD$12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India</c:v>
                  </c:pt>
                </c:lvl>
              </c:multiLvlStrCache>
            </c:multiLvlStrRef>
          </c:cat>
          <c:val>
            <c:numRef>
              <c:f>Backend!$AE$3:$AE$12</c:f>
              <c:numCache>
                <c:formatCode>General</c:formatCode>
                <c:ptCount val="7"/>
                <c:pt idx="0">
                  <c:v>50</c:v>
                </c:pt>
                <c:pt idx="1">
                  <c:v>60</c:v>
                </c:pt>
                <c:pt idx="2">
                  <c:v>34</c:v>
                </c:pt>
                <c:pt idx="3">
                  <c:v>32</c:v>
                </c:pt>
                <c:pt idx="4">
                  <c:v>16</c:v>
                </c:pt>
                <c:pt idx="5">
                  <c:v>20</c:v>
                </c:pt>
                <c:pt idx="6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0-4359-B585-802D69D4EAE2}"/>
            </c:ext>
          </c:extLst>
        </c:ser>
        <c:ser>
          <c:idx val="1"/>
          <c:order val="1"/>
          <c:tx>
            <c:strRef>
              <c:f>Backend!$AF$2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Backend!$AD$3:$AD$12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India</c:v>
                  </c:pt>
                </c:lvl>
              </c:multiLvlStrCache>
            </c:multiLvlStrRef>
          </c:cat>
          <c:val>
            <c:numRef>
              <c:f>Backend!$AF$3:$AF$12</c:f>
              <c:numCache>
                <c:formatCode>General</c:formatCode>
                <c:ptCount val="7"/>
                <c:pt idx="0">
                  <c:v>21</c:v>
                </c:pt>
                <c:pt idx="1">
                  <c:v>19</c:v>
                </c:pt>
                <c:pt idx="2">
                  <c:v>16</c:v>
                </c:pt>
                <c:pt idx="3">
                  <c:v>7</c:v>
                </c:pt>
                <c:pt idx="4">
                  <c:v>8</c:v>
                </c:pt>
                <c:pt idx="5">
                  <c:v>11</c:v>
                </c:pt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60-4359-B585-802D69D4EAE2}"/>
            </c:ext>
          </c:extLst>
        </c:ser>
        <c:ser>
          <c:idx val="2"/>
          <c:order val="2"/>
          <c:tx>
            <c:strRef>
              <c:f>Backend!$AG$2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Backend!$AD$3:$AD$12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India</c:v>
                  </c:pt>
                </c:lvl>
              </c:multiLvlStrCache>
            </c:multiLvlStrRef>
          </c:cat>
          <c:val>
            <c:numRef>
              <c:f>Backend!$AG$3:$AG$12</c:f>
              <c:numCache>
                <c:formatCode>General</c:formatCode>
                <c:ptCount val="7"/>
                <c:pt idx="0">
                  <c:v>13</c:v>
                </c:pt>
                <c:pt idx="1">
                  <c:v>13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0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60-4359-B585-802D69D4EAE2}"/>
            </c:ext>
          </c:extLst>
        </c:ser>
        <c:ser>
          <c:idx val="3"/>
          <c:order val="3"/>
          <c:tx>
            <c:strRef>
              <c:f>Backend!$AH$2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Backend!$AD$3:$AD$12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India</c:v>
                  </c:pt>
                </c:lvl>
              </c:multiLvlStrCache>
            </c:multiLvlStrRef>
          </c:cat>
          <c:val>
            <c:numRef>
              <c:f>Backend!$AH$3:$AH$12</c:f>
              <c:numCache>
                <c:formatCode>General</c:formatCode>
                <c:ptCount val="7"/>
                <c:pt idx="0">
                  <c:v>16</c:v>
                </c:pt>
                <c:pt idx="1">
                  <c:v>28</c:v>
                </c:pt>
                <c:pt idx="2">
                  <c:v>16</c:v>
                </c:pt>
                <c:pt idx="3">
                  <c:v>21</c:v>
                </c:pt>
                <c:pt idx="4">
                  <c:v>3</c:v>
                </c:pt>
                <c:pt idx="5">
                  <c:v>9</c:v>
                </c:pt>
                <c:pt idx="6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60-4359-B585-802D69D4EAE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47653200"/>
        <c:axId val="1347650704"/>
        <c:axId val="0"/>
      </c:bar3DChart>
      <c:catAx>
        <c:axId val="13476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650704"/>
        <c:crosses val="autoZero"/>
        <c:auto val="1"/>
        <c:lblAlgn val="ctr"/>
        <c:lblOffset val="100"/>
        <c:noMultiLvlLbl val="0"/>
      </c:catAx>
      <c:valAx>
        <c:axId val="134765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65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New</a:t>
            </a:r>
            <a:r>
              <a:rPr lang="en-IN" baseline="0">
                <a:solidFill>
                  <a:schemeClr val="bg1"/>
                </a:solidFill>
              </a:rPr>
              <a:t> Zealand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Backend!$AO$2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Backend!$AN$3:$AN$12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New Zealand</c:v>
                  </c:pt>
                </c:lvl>
              </c:multiLvlStrCache>
            </c:multiLvlStrRef>
          </c:cat>
          <c:val>
            <c:numRef>
              <c:f>Backend!$AO$3:$AO$12</c:f>
              <c:numCache>
                <c:formatCode>General</c:formatCode>
                <c:ptCount val="7"/>
                <c:pt idx="0">
                  <c:v>24</c:v>
                </c:pt>
                <c:pt idx="1">
                  <c:v>49</c:v>
                </c:pt>
                <c:pt idx="2">
                  <c:v>24</c:v>
                </c:pt>
                <c:pt idx="3">
                  <c:v>32</c:v>
                </c:pt>
                <c:pt idx="4">
                  <c:v>20</c:v>
                </c:pt>
                <c:pt idx="5">
                  <c:v>19</c:v>
                </c:pt>
                <c:pt idx="6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42-4671-85F5-C64EF8AC486C}"/>
            </c:ext>
          </c:extLst>
        </c:ser>
        <c:ser>
          <c:idx val="1"/>
          <c:order val="1"/>
          <c:tx>
            <c:strRef>
              <c:f>Backend!$AP$2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Backend!$AN$3:$AN$12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New Zealand</c:v>
                  </c:pt>
                </c:lvl>
              </c:multiLvlStrCache>
            </c:multiLvlStrRef>
          </c:cat>
          <c:val>
            <c:numRef>
              <c:f>Backend!$AP$3:$AP$12</c:f>
              <c:numCache>
                <c:formatCode>General</c:formatCode>
                <c:ptCount val="7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7</c:v>
                </c:pt>
                <c:pt idx="4">
                  <c:v>1</c:v>
                </c:pt>
                <c:pt idx="5">
                  <c:v>11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42-4671-85F5-C64EF8AC486C}"/>
            </c:ext>
          </c:extLst>
        </c:ser>
        <c:ser>
          <c:idx val="2"/>
          <c:order val="2"/>
          <c:tx>
            <c:strRef>
              <c:f>Backend!$AQ$2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Backend!$AN$3:$AN$12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New Zealand</c:v>
                  </c:pt>
                </c:lvl>
              </c:multiLvlStrCache>
            </c:multiLvlStrRef>
          </c:cat>
          <c:val>
            <c:numRef>
              <c:f>Backend!$AQ$3:$AQ$12</c:f>
              <c:numCache>
                <c:formatCode>General</c:formatCode>
                <c:ptCount val="7"/>
                <c:pt idx="0">
                  <c:v>12</c:v>
                </c:pt>
                <c:pt idx="1">
                  <c:v>18</c:v>
                </c:pt>
                <c:pt idx="2">
                  <c:v>5</c:v>
                </c:pt>
                <c:pt idx="3">
                  <c:v>10</c:v>
                </c:pt>
                <c:pt idx="4">
                  <c:v>8</c:v>
                </c:pt>
                <c:pt idx="5">
                  <c:v>2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42-4671-85F5-C64EF8AC486C}"/>
            </c:ext>
          </c:extLst>
        </c:ser>
        <c:ser>
          <c:idx val="3"/>
          <c:order val="3"/>
          <c:tx>
            <c:strRef>
              <c:f>Backend!$AR$2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Backend!$AN$3:$AN$12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New Zealand</c:v>
                  </c:pt>
                </c:lvl>
              </c:multiLvlStrCache>
            </c:multiLvlStrRef>
          </c:cat>
          <c:val>
            <c:numRef>
              <c:f>Backend!$AR$3:$AR$12</c:f>
              <c:numCache>
                <c:formatCode>General</c:formatCode>
                <c:ptCount val="7"/>
                <c:pt idx="0">
                  <c:v>7</c:v>
                </c:pt>
                <c:pt idx="1">
                  <c:v>26</c:v>
                </c:pt>
                <c:pt idx="2">
                  <c:v>11</c:v>
                </c:pt>
                <c:pt idx="3">
                  <c:v>15</c:v>
                </c:pt>
                <c:pt idx="4">
                  <c:v>11</c:v>
                </c:pt>
                <c:pt idx="5">
                  <c:v>6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42-4671-85F5-C64EF8AC486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47422288"/>
        <c:axId val="1447419792"/>
        <c:axId val="0"/>
      </c:bar3DChart>
      <c:catAx>
        <c:axId val="144742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419792"/>
        <c:crosses val="autoZero"/>
        <c:auto val="1"/>
        <c:lblAlgn val="ctr"/>
        <c:lblOffset val="100"/>
        <c:noMultiLvlLbl val="0"/>
      </c:catAx>
      <c:valAx>
        <c:axId val="144741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42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Pakistan</a:t>
            </a:r>
            <a:r>
              <a:rPr lang="en-IN" baseline="0">
                <a:solidFill>
                  <a:schemeClr val="bg1"/>
                </a:solidFill>
              </a:rPr>
              <a:t>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Backend!$AX$2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Backend!$AW$3:$AW$12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Pakistan</c:v>
                  </c:pt>
                </c:lvl>
              </c:multiLvlStrCache>
            </c:multiLvlStrRef>
          </c:cat>
          <c:val>
            <c:numRef>
              <c:f>Backend!$AX$3:$AX$12</c:f>
              <c:numCache>
                <c:formatCode>General</c:formatCode>
                <c:ptCount val="7"/>
                <c:pt idx="0">
                  <c:v>29</c:v>
                </c:pt>
                <c:pt idx="1">
                  <c:v>30</c:v>
                </c:pt>
                <c:pt idx="2">
                  <c:v>26</c:v>
                </c:pt>
                <c:pt idx="3">
                  <c:v>28</c:v>
                </c:pt>
                <c:pt idx="4">
                  <c:v>11</c:v>
                </c:pt>
                <c:pt idx="5">
                  <c:v>27</c:v>
                </c:pt>
                <c:pt idx="6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4-407F-9489-464EAF917C39}"/>
            </c:ext>
          </c:extLst>
        </c:ser>
        <c:ser>
          <c:idx val="1"/>
          <c:order val="1"/>
          <c:tx>
            <c:strRef>
              <c:f>Backend!$AY$2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Backend!$AW$3:$AW$12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Pakistan</c:v>
                  </c:pt>
                </c:lvl>
              </c:multiLvlStrCache>
            </c:multiLvlStrRef>
          </c:cat>
          <c:val>
            <c:numRef>
              <c:f>Backend!$AY$3:$AY$12</c:f>
              <c:numCache>
                <c:formatCode>General</c:formatCode>
                <c:ptCount val="7"/>
                <c:pt idx="0">
                  <c:v>11</c:v>
                </c:pt>
                <c:pt idx="1">
                  <c:v>9</c:v>
                </c:pt>
                <c:pt idx="2">
                  <c:v>7</c:v>
                </c:pt>
                <c:pt idx="3">
                  <c:v>15</c:v>
                </c:pt>
                <c:pt idx="4">
                  <c:v>2</c:v>
                </c:pt>
                <c:pt idx="5">
                  <c:v>10</c:v>
                </c:pt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4-407F-9489-464EAF917C39}"/>
            </c:ext>
          </c:extLst>
        </c:ser>
        <c:ser>
          <c:idx val="2"/>
          <c:order val="2"/>
          <c:tx>
            <c:strRef>
              <c:f>Backend!$AZ$2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Backend!$AW$3:$AW$12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Pakistan</c:v>
                  </c:pt>
                </c:lvl>
              </c:multiLvlStrCache>
            </c:multiLvlStrRef>
          </c:cat>
          <c:val>
            <c:numRef>
              <c:f>Backend!$AZ$3:$AZ$12</c:f>
              <c:numCache>
                <c:formatCode>General</c:formatCode>
                <c:ptCount val="7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5</c:v>
                </c:pt>
                <c:pt idx="4">
                  <c:v>3</c:v>
                </c:pt>
                <c:pt idx="5">
                  <c:v>8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54-407F-9489-464EAF917C39}"/>
            </c:ext>
          </c:extLst>
        </c:ser>
        <c:ser>
          <c:idx val="3"/>
          <c:order val="3"/>
          <c:tx>
            <c:strRef>
              <c:f>Backend!$BA$2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Backend!$AW$3:$AW$12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Pakistan</c:v>
                  </c:pt>
                </c:lvl>
              </c:multiLvlStrCache>
            </c:multiLvlStrRef>
          </c:cat>
          <c:val>
            <c:numRef>
              <c:f>Backend!$BA$3:$BA$12</c:f>
              <c:numCache>
                <c:formatCode>General</c:formatCode>
                <c:ptCount val="7"/>
                <c:pt idx="0">
                  <c:v>11</c:v>
                </c:pt>
                <c:pt idx="1">
                  <c:v>19</c:v>
                </c:pt>
                <c:pt idx="2">
                  <c:v>17</c:v>
                </c:pt>
                <c:pt idx="3">
                  <c:v>8</c:v>
                </c:pt>
                <c:pt idx="4">
                  <c:v>6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54-407F-9489-464EAF917C3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5331456"/>
        <c:axId val="1455351424"/>
        <c:axId val="0"/>
      </c:bar3DChart>
      <c:catAx>
        <c:axId val="145533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51424"/>
        <c:crosses val="autoZero"/>
        <c:auto val="1"/>
        <c:lblAlgn val="ctr"/>
        <c:lblOffset val="100"/>
        <c:noMultiLvlLbl val="0"/>
      </c:catAx>
      <c:valAx>
        <c:axId val="145535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3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Cricket.xlsx]Backend!PivotTable10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West</a:t>
            </a:r>
            <a:r>
              <a:rPr lang="en-IN" baseline="0">
                <a:solidFill>
                  <a:schemeClr val="bg1"/>
                </a:solidFill>
              </a:rPr>
              <a:t> Indies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Backend!$CA$2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Backend!$BZ$3:$BZ$11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Sri Lanka</c:v>
                  </c:pt>
                </c:lvl>
                <c:lvl>
                  <c:pt idx="0">
                    <c:v>West Indies</c:v>
                  </c:pt>
                </c:lvl>
              </c:multiLvlStrCache>
            </c:multiLvlStrRef>
          </c:cat>
          <c:val>
            <c:numRef>
              <c:f>Backend!$CA$3:$CA$11</c:f>
              <c:numCache>
                <c:formatCode>General</c:formatCode>
                <c:ptCount val="7"/>
                <c:pt idx="0">
                  <c:v>50</c:v>
                </c:pt>
                <c:pt idx="1">
                  <c:v>73</c:v>
                </c:pt>
                <c:pt idx="2">
                  <c:v>49</c:v>
                </c:pt>
                <c:pt idx="3">
                  <c:v>18</c:v>
                </c:pt>
                <c:pt idx="4">
                  <c:v>26</c:v>
                </c:pt>
                <c:pt idx="5">
                  <c:v>13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9-4962-B9A9-2D6DF856C3E7}"/>
            </c:ext>
          </c:extLst>
        </c:ser>
        <c:ser>
          <c:idx val="1"/>
          <c:order val="1"/>
          <c:tx>
            <c:strRef>
              <c:f>Backend!$CB$2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Backend!$BZ$3:$BZ$11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Sri Lanka</c:v>
                  </c:pt>
                </c:lvl>
                <c:lvl>
                  <c:pt idx="0">
                    <c:v>West Indies</c:v>
                  </c:pt>
                </c:lvl>
              </c:multiLvlStrCache>
            </c:multiLvlStrRef>
          </c:cat>
          <c:val>
            <c:numRef>
              <c:f>Backend!$CB$3:$CB$11</c:f>
              <c:numCache>
                <c:formatCode>General</c:formatCode>
                <c:ptCount val="7"/>
                <c:pt idx="0">
                  <c:v>14</c:v>
                </c:pt>
                <c:pt idx="1">
                  <c:v>27</c:v>
                </c:pt>
                <c:pt idx="2">
                  <c:v>16</c:v>
                </c:pt>
                <c:pt idx="3">
                  <c:v>6</c:v>
                </c:pt>
                <c:pt idx="4">
                  <c:v>12</c:v>
                </c:pt>
                <c:pt idx="5">
                  <c:v>2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09-4962-B9A9-2D6DF856C3E7}"/>
            </c:ext>
          </c:extLst>
        </c:ser>
        <c:ser>
          <c:idx val="2"/>
          <c:order val="2"/>
          <c:tx>
            <c:strRef>
              <c:f>Backend!$CC$2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Backend!$BZ$3:$BZ$11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Sri Lanka</c:v>
                  </c:pt>
                </c:lvl>
                <c:lvl>
                  <c:pt idx="0">
                    <c:v>West Indies</c:v>
                  </c:pt>
                </c:lvl>
              </c:multiLvlStrCache>
            </c:multiLvlStrRef>
          </c:cat>
          <c:val>
            <c:numRef>
              <c:f>Backend!$CC$3:$CC$11</c:f>
              <c:numCache>
                <c:formatCode>General</c:formatCode>
                <c:ptCount val="7"/>
                <c:pt idx="0">
                  <c:v>21</c:v>
                </c:pt>
                <c:pt idx="1">
                  <c:v>15</c:v>
                </c:pt>
                <c:pt idx="2">
                  <c:v>7</c:v>
                </c:pt>
                <c:pt idx="3">
                  <c:v>3</c:v>
                </c:pt>
                <c:pt idx="4">
                  <c:v>7</c:v>
                </c:pt>
                <c:pt idx="5">
                  <c:v>6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09-4962-B9A9-2D6DF856C3E7}"/>
            </c:ext>
          </c:extLst>
        </c:ser>
        <c:ser>
          <c:idx val="3"/>
          <c:order val="3"/>
          <c:tx>
            <c:strRef>
              <c:f>Backend!$CD$2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Backend!$BZ$3:$BZ$11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Sri Lanka</c:v>
                  </c:pt>
                </c:lvl>
                <c:lvl>
                  <c:pt idx="0">
                    <c:v>West Indies</c:v>
                  </c:pt>
                </c:lvl>
              </c:multiLvlStrCache>
            </c:multiLvlStrRef>
          </c:cat>
          <c:val>
            <c:numRef>
              <c:f>Backend!$CD$3:$CD$11</c:f>
              <c:numCache>
                <c:formatCode>General</c:formatCode>
                <c:ptCount val="7"/>
                <c:pt idx="0">
                  <c:v>15</c:v>
                </c:pt>
                <c:pt idx="1">
                  <c:v>31</c:v>
                </c:pt>
                <c:pt idx="2">
                  <c:v>26</c:v>
                </c:pt>
                <c:pt idx="3">
                  <c:v>9</c:v>
                </c:pt>
                <c:pt idx="4">
                  <c:v>7</c:v>
                </c:pt>
                <c:pt idx="5">
                  <c:v>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09-4962-B9A9-2D6DF856C3E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5340192"/>
        <c:axId val="1455346016"/>
        <c:axId val="0"/>
      </c:bar3DChart>
      <c:catAx>
        <c:axId val="145534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6016"/>
        <c:crosses val="autoZero"/>
        <c:auto val="1"/>
        <c:lblAlgn val="ctr"/>
        <c:lblOffset val="100"/>
        <c:noMultiLvlLbl val="0"/>
      </c:catAx>
      <c:valAx>
        <c:axId val="145534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South Africa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Backend!$BG$2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Backend!$BF$3:$BF$12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South Africa</c:v>
                  </c:pt>
                </c:lvl>
              </c:multiLvlStrCache>
            </c:multiLvlStrRef>
          </c:cat>
          <c:val>
            <c:numRef>
              <c:f>Backend!$BG$3:$BG$12</c:f>
              <c:numCache>
                <c:formatCode>General</c:formatCode>
                <c:ptCount val="7"/>
                <c:pt idx="0">
                  <c:v>54</c:v>
                </c:pt>
                <c:pt idx="1">
                  <c:v>81</c:v>
                </c:pt>
                <c:pt idx="2">
                  <c:v>20</c:v>
                </c:pt>
                <c:pt idx="3">
                  <c:v>25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EE3-9CAB-39875579DA18}"/>
            </c:ext>
          </c:extLst>
        </c:ser>
        <c:ser>
          <c:idx val="1"/>
          <c:order val="1"/>
          <c:tx>
            <c:strRef>
              <c:f>Backend!$BH$2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Backend!$BF$3:$BF$12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South Africa</c:v>
                  </c:pt>
                </c:lvl>
              </c:multiLvlStrCache>
            </c:multiLvlStrRef>
          </c:cat>
          <c:val>
            <c:numRef>
              <c:f>Backend!$BH$3:$BH$12</c:f>
              <c:numCache>
                <c:formatCode>General</c:formatCode>
                <c:ptCount val="7"/>
                <c:pt idx="0">
                  <c:v>16</c:v>
                </c:pt>
                <c:pt idx="1">
                  <c:v>19</c:v>
                </c:pt>
                <c:pt idx="2">
                  <c:v>10</c:v>
                </c:pt>
                <c:pt idx="3">
                  <c:v>17</c:v>
                </c:pt>
                <c:pt idx="4">
                  <c:v>12</c:v>
                </c:pt>
                <c:pt idx="5">
                  <c:v>11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6-4EE3-9CAB-39875579DA18}"/>
            </c:ext>
          </c:extLst>
        </c:ser>
        <c:ser>
          <c:idx val="2"/>
          <c:order val="2"/>
          <c:tx>
            <c:strRef>
              <c:f>Backend!$BI$2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Backend!$BF$3:$BF$12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South Africa</c:v>
                  </c:pt>
                </c:lvl>
              </c:multiLvlStrCache>
            </c:multiLvlStrRef>
          </c:cat>
          <c:val>
            <c:numRef>
              <c:f>Backend!$BI$3:$BI$12</c:f>
              <c:numCache>
                <c:formatCode>General</c:formatCode>
                <c:ptCount val="7"/>
                <c:pt idx="0">
                  <c:v>29</c:v>
                </c:pt>
                <c:pt idx="1">
                  <c:v>31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86-4EE3-9CAB-39875579DA18}"/>
            </c:ext>
          </c:extLst>
        </c:ser>
        <c:ser>
          <c:idx val="3"/>
          <c:order val="3"/>
          <c:tx>
            <c:strRef>
              <c:f>Backend!$BJ$2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Backend!$BF$3:$BF$12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South Africa</c:v>
                  </c:pt>
                </c:lvl>
              </c:multiLvlStrCache>
            </c:multiLvlStrRef>
          </c:cat>
          <c:val>
            <c:numRef>
              <c:f>Backend!$BJ$3:$BJ$12</c:f>
              <c:numCache>
                <c:formatCode>General</c:formatCode>
                <c:ptCount val="7"/>
                <c:pt idx="0">
                  <c:v>9</c:v>
                </c:pt>
                <c:pt idx="1">
                  <c:v>31</c:v>
                </c:pt>
                <c:pt idx="2">
                  <c:v>7</c:v>
                </c:pt>
                <c:pt idx="3">
                  <c:v>5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86-4EE3-9CAB-39875579DA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5348096"/>
        <c:axId val="1455336448"/>
        <c:axId val="0"/>
      </c:bar3DChart>
      <c:catAx>
        <c:axId val="145534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36448"/>
        <c:crosses val="autoZero"/>
        <c:auto val="1"/>
        <c:lblAlgn val="ctr"/>
        <c:lblOffset val="100"/>
        <c:noMultiLvlLbl val="0"/>
      </c:catAx>
      <c:valAx>
        <c:axId val="145533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England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289049658559087E-2"/>
          <c:y val="0.20254825741718993"/>
          <c:w val="0.92671647412260338"/>
          <c:h val="0.6841880767825151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Backend!$V$2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Backend!$U$3:$U$12</c:f>
              <c:multiLvlStrCache>
                <c:ptCount val="7"/>
                <c:lvl>
                  <c:pt idx="0">
                    <c:v>Australia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England</c:v>
                  </c:pt>
                </c:lvl>
              </c:multiLvlStrCache>
            </c:multiLvlStrRef>
          </c:cat>
          <c:val>
            <c:numRef>
              <c:f>Backend!$V$3:$V$12</c:f>
              <c:numCache>
                <c:formatCode>General</c:formatCode>
                <c:ptCount val="7"/>
                <c:pt idx="0">
                  <c:v>165</c:v>
                </c:pt>
                <c:pt idx="1">
                  <c:v>62</c:v>
                </c:pt>
                <c:pt idx="2">
                  <c:v>54</c:v>
                </c:pt>
                <c:pt idx="3">
                  <c:v>53</c:v>
                </c:pt>
                <c:pt idx="4">
                  <c:v>65</c:v>
                </c:pt>
                <c:pt idx="5">
                  <c:v>18</c:v>
                </c:pt>
                <c:pt idx="6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D2-4E74-8AFE-86D225D08963}"/>
            </c:ext>
          </c:extLst>
        </c:ser>
        <c:ser>
          <c:idx val="1"/>
          <c:order val="1"/>
          <c:tx>
            <c:strRef>
              <c:f>Backend!$W$2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Backend!$U$3:$U$12</c:f>
              <c:multiLvlStrCache>
                <c:ptCount val="7"/>
                <c:lvl>
                  <c:pt idx="0">
                    <c:v>Australia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England</c:v>
                  </c:pt>
                </c:lvl>
              </c:multiLvlStrCache>
            </c:multiLvlStrRef>
          </c:cat>
          <c:val>
            <c:numRef>
              <c:f>Backend!$W$3:$W$12</c:f>
              <c:numCache>
                <c:formatCode>General</c:formatCode>
                <c:ptCount val="7"/>
                <c:pt idx="0">
                  <c:v>50</c:v>
                </c:pt>
                <c:pt idx="1">
                  <c:v>34</c:v>
                </c:pt>
                <c:pt idx="2">
                  <c:v>30</c:v>
                </c:pt>
                <c:pt idx="3">
                  <c:v>23</c:v>
                </c:pt>
                <c:pt idx="4">
                  <c:v>27</c:v>
                </c:pt>
                <c:pt idx="5">
                  <c:v>8</c:v>
                </c:pt>
                <c:pt idx="6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D2-4E74-8AFE-86D225D08963}"/>
            </c:ext>
          </c:extLst>
        </c:ser>
        <c:ser>
          <c:idx val="2"/>
          <c:order val="2"/>
          <c:tx>
            <c:strRef>
              <c:f>Backend!$X$2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Backend!$U$3:$U$12</c:f>
              <c:multiLvlStrCache>
                <c:ptCount val="7"/>
                <c:lvl>
                  <c:pt idx="0">
                    <c:v>Australia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England</c:v>
                  </c:pt>
                </c:lvl>
              </c:multiLvlStrCache>
            </c:multiLvlStrRef>
          </c:cat>
          <c:val>
            <c:numRef>
              <c:f>Backend!$X$3:$X$12</c:f>
              <c:numCache>
                <c:formatCode>General</c:formatCode>
                <c:ptCount val="7"/>
                <c:pt idx="0">
                  <c:v>49</c:v>
                </c:pt>
                <c:pt idx="1">
                  <c:v>7</c:v>
                </c:pt>
                <c:pt idx="2">
                  <c:v>5</c:v>
                </c:pt>
                <c:pt idx="3">
                  <c:v>12</c:v>
                </c:pt>
                <c:pt idx="4">
                  <c:v>14</c:v>
                </c:pt>
                <c:pt idx="5">
                  <c:v>3</c:v>
                </c:pt>
                <c:pt idx="6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2-4E74-8AFE-86D225D08963}"/>
            </c:ext>
          </c:extLst>
        </c:ser>
        <c:ser>
          <c:idx val="3"/>
          <c:order val="3"/>
          <c:tx>
            <c:strRef>
              <c:f>Backend!$Y$2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Backend!$U$3:$U$12</c:f>
              <c:multiLvlStrCache>
                <c:ptCount val="7"/>
                <c:lvl>
                  <c:pt idx="0">
                    <c:v>Australia</c:v>
                  </c:pt>
                  <c:pt idx="1">
                    <c:v>India</c:v>
                  </c:pt>
                  <c:pt idx="2">
                    <c:v>New Zealand</c:v>
                  </c:pt>
                  <c:pt idx="3">
                    <c:v>Pakistan</c:v>
                  </c:pt>
                  <c:pt idx="4">
                    <c:v>South Africa</c:v>
                  </c:pt>
                  <c:pt idx="5">
                    <c:v>Sri Lanka</c:v>
                  </c:pt>
                  <c:pt idx="6">
                    <c:v>West Indies</c:v>
                  </c:pt>
                </c:lvl>
                <c:lvl>
                  <c:pt idx="0">
                    <c:v>England</c:v>
                  </c:pt>
                </c:lvl>
              </c:multiLvlStrCache>
            </c:multiLvlStrRef>
          </c:cat>
          <c:val>
            <c:numRef>
              <c:f>Backend!$Y$3:$Y$12</c:f>
              <c:numCache>
                <c:formatCode>General</c:formatCode>
                <c:ptCount val="7"/>
                <c:pt idx="0">
                  <c:v>66</c:v>
                </c:pt>
                <c:pt idx="1">
                  <c:v>21</c:v>
                </c:pt>
                <c:pt idx="2">
                  <c:v>19</c:v>
                </c:pt>
                <c:pt idx="3">
                  <c:v>18</c:v>
                </c:pt>
                <c:pt idx="4">
                  <c:v>24</c:v>
                </c:pt>
                <c:pt idx="5">
                  <c:v>7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2-4E74-8AFE-86D225D089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455343104"/>
        <c:axId val="1455345600"/>
        <c:axId val="0"/>
      </c:bar3DChart>
      <c:catAx>
        <c:axId val="145534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5600"/>
        <c:crosses val="autoZero"/>
        <c:auto val="1"/>
        <c:lblAlgn val="ctr"/>
        <c:lblOffset val="100"/>
        <c:noMultiLvlLbl val="0"/>
      </c:catAx>
      <c:valAx>
        <c:axId val="145534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3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[testSeries Cricket.xlsx]Backend!PivotTable9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bg1"/>
                </a:solidFill>
              </a:rPr>
              <a:t>Sri Lanka </a:t>
            </a:r>
            <a:r>
              <a:rPr lang="en-IN" sz="1600" b="1" i="0" u="none" strike="noStrike" baseline="0">
                <a:solidFill>
                  <a:schemeClr val="bg1"/>
                </a:solidFill>
                <a:effectLst/>
              </a:rPr>
              <a:t>Performance in Test Cricket</a:t>
            </a:r>
            <a:endParaRPr lang="en-IN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Backend!$BQ$2</c:f>
              <c:strCache>
                <c:ptCount val="1"/>
                <c:pt idx="0">
                  <c:v>Sum of Matches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Backend!$BP$3:$BP$12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West Indies</c:v>
                  </c:pt>
                </c:lvl>
                <c:lvl>
                  <c:pt idx="0">
                    <c:v>Sri Lanka</c:v>
                  </c:pt>
                </c:lvl>
              </c:multiLvlStrCache>
            </c:multiLvlStrRef>
          </c:cat>
          <c:val>
            <c:numRef>
              <c:f>Backend!$BQ$3:$BQ$12</c:f>
              <c:numCache>
                <c:formatCode>General</c:formatCode>
                <c:ptCount val="7"/>
                <c:pt idx="0">
                  <c:v>16</c:v>
                </c:pt>
                <c:pt idx="1">
                  <c:v>16</c:v>
                </c:pt>
                <c:pt idx="2">
                  <c:v>23</c:v>
                </c:pt>
                <c:pt idx="3">
                  <c:v>17</c:v>
                </c:pt>
                <c:pt idx="4">
                  <c:v>24</c:v>
                </c:pt>
                <c:pt idx="5">
                  <c:v>14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0-420B-9163-8ADFD4CEDDFE}"/>
            </c:ext>
          </c:extLst>
        </c:ser>
        <c:ser>
          <c:idx val="1"/>
          <c:order val="1"/>
          <c:tx>
            <c:strRef>
              <c:f>Backend!$BR$2</c:f>
              <c:strCache>
                <c:ptCount val="1"/>
                <c:pt idx="0">
                  <c:v>Sum of Won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Backend!$BP$3:$BP$12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West Indies</c:v>
                  </c:pt>
                </c:lvl>
                <c:lvl>
                  <c:pt idx="0">
                    <c:v>Sri Lanka</c:v>
                  </c:pt>
                </c:lvl>
              </c:multiLvlStrCache>
            </c:multiLvlStrRef>
          </c:cat>
          <c:val>
            <c:numRef>
              <c:f>Backend!$BR$3:$BR$12</c:f>
              <c:numCache>
                <c:formatCode>General</c:formatCode>
                <c:ptCount val="7"/>
                <c:pt idx="0">
                  <c:v>4</c:v>
                </c:pt>
                <c:pt idx="1">
                  <c:v>5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6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0-420B-9163-8ADFD4CEDDFE}"/>
            </c:ext>
          </c:extLst>
        </c:ser>
        <c:ser>
          <c:idx val="2"/>
          <c:order val="2"/>
          <c:tx>
            <c:strRef>
              <c:f>Backend!$BS$2</c:f>
              <c:strCache>
                <c:ptCount val="1"/>
                <c:pt idx="0">
                  <c:v>Sum of Lost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Backend!$BP$3:$BP$12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West Indies</c:v>
                  </c:pt>
                </c:lvl>
                <c:lvl>
                  <c:pt idx="0">
                    <c:v>Sri Lanka</c:v>
                  </c:pt>
                </c:lvl>
              </c:multiLvlStrCache>
            </c:multiLvlStrRef>
          </c:cat>
          <c:val>
            <c:numRef>
              <c:f>Backend!$BS$3:$BS$12</c:f>
              <c:numCache>
                <c:formatCode>General</c:formatCode>
                <c:ptCount val="7"/>
                <c:pt idx="0">
                  <c:v>6</c:v>
                </c:pt>
                <c:pt idx="1">
                  <c:v>7</c:v>
                </c:pt>
                <c:pt idx="2">
                  <c:v>9</c:v>
                </c:pt>
                <c:pt idx="3">
                  <c:v>4</c:v>
                </c:pt>
                <c:pt idx="4">
                  <c:v>8</c:v>
                </c:pt>
                <c:pt idx="5">
                  <c:v>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0-420B-9163-8ADFD4CEDDFE}"/>
            </c:ext>
          </c:extLst>
        </c:ser>
        <c:ser>
          <c:idx val="3"/>
          <c:order val="3"/>
          <c:tx>
            <c:strRef>
              <c:f>Backend!$BT$2</c:f>
              <c:strCache>
                <c:ptCount val="1"/>
                <c:pt idx="0">
                  <c:v>Sum of Drawn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Backend!$BP$3:$BP$12</c:f>
              <c:multiLvlStrCache>
                <c:ptCount val="7"/>
                <c:lvl>
                  <c:pt idx="0">
                    <c:v>Australia</c:v>
                  </c:pt>
                  <c:pt idx="1">
                    <c:v>England</c:v>
                  </c:pt>
                  <c:pt idx="2">
                    <c:v>India</c:v>
                  </c:pt>
                  <c:pt idx="3">
                    <c:v>New Zealand</c:v>
                  </c:pt>
                  <c:pt idx="4">
                    <c:v>Pakistan</c:v>
                  </c:pt>
                  <c:pt idx="5">
                    <c:v>South Africa</c:v>
                  </c:pt>
                  <c:pt idx="6">
                    <c:v>West Indies</c:v>
                  </c:pt>
                </c:lvl>
                <c:lvl>
                  <c:pt idx="0">
                    <c:v>Sri Lanka</c:v>
                  </c:pt>
                </c:lvl>
              </c:multiLvlStrCache>
            </c:multiLvlStrRef>
          </c:cat>
          <c:val>
            <c:numRef>
              <c:f>Backend!$BT$3:$BT$12</c:f>
              <c:numCache>
                <c:formatCode>General</c:formatCode>
                <c:ptCount val="7"/>
                <c:pt idx="0">
                  <c:v>6</c:v>
                </c:pt>
                <c:pt idx="1">
                  <c:v>4</c:v>
                </c:pt>
                <c:pt idx="2">
                  <c:v>7</c:v>
                </c:pt>
                <c:pt idx="3">
                  <c:v>7</c:v>
                </c:pt>
                <c:pt idx="4">
                  <c:v>9</c:v>
                </c:pt>
                <c:pt idx="5">
                  <c:v>5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60-420B-9163-8ADFD4CEDD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47647792"/>
        <c:axId val="1347645296"/>
        <c:axId val="0"/>
      </c:bar3DChart>
      <c:catAx>
        <c:axId val="134764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645296"/>
        <c:crosses val="autoZero"/>
        <c:auto val="1"/>
        <c:lblAlgn val="ctr"/>
        <c:lblOffset val="100"/>
        <c:noMultiLvlLbl val="0"/>
      </c:catAx>
      <c:valAx>
        <c:axId val="134764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64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0.3371</cdr:x>
      <cdr:y>0.0303</cdr:y>
    </cdr:from>
    <cdr:to>
      <cdr:x>0.55317</cdr:x>
      <cdr:y>0.11515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70760" y="95250"/>
          <a:ext cx="1455420" cy="26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  <cdr:relSizeAnchor xmlns:cdr="http://schemas.openxmlformats.org/drawingml/2006/chartDrawing">
    <cdr:from>
      <cdr:x>0.35633</cdr:x>
      <cdr:y>0.03758</cdr:y>
    </cdr:from>
    <cdr:to>
      <cdr:x>0.56448</cdr:x>
      <cdr:y>0.12485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400300" y="118110"/>
          <a:ext cx="14020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400" b="1">
            <a:solidFill>
              <a:schemeClr val="accent5"/>
            </a:solidFill>
          </a:endParaRPr>
        </a:p>
      </cdr:txBody>
    </cdr:sp>
  </cdr:relSizeAnchor>
  <cdr:relSizeAnchor xmlns:cdr="http://schemas.openxmlformats.org/drawingml/2006/chartDrawing">
    <cdr:from>
      <cdr:x>0.38914</cdr:x>
      <cdr:y>0.08121</cdr:y>
    </cdr:from>
    <cdr:to>
      <cdr:x>0.52489</cdr:x>
      <cdr:y>0.37212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621280" y="25527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/>
        </a:p>
      </cdr:txBody>
    </cdr:sp>
  </cdr:relSizeAnchor>
  <cdr:relSizeAnchor xmlns:cdr="http://schemas.openxmlformats.org/drawingml/2006/chartDrawing">
    <cdr:from>
      <cdr:x>0.30402</cdr:x>
      <cdr:y>0</cdr:y>
    </cdr:from>
    <cdr:to>
      <cdr:x>0.71985</cdr:x>
      <cdr:y>0.1004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2148395" y="0"/>
          <a:ext cx="2938509" cy="3394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IN" sz="1600" b="1" i="0" baseline="0" dirty="0">
              <a:solidFill>
                <a:srgbClr val="FFC000"/>
              </a:solidFill>
              <a:latin typeface="+mj-lt"/>
            </a:rPr>
            <a:t>Total Test Cricket Summery</a:t>
          </a:r>
          <a:endParaRPr lang="en-IN" sz="1600" b="1" i="0" dirty="0">
            <a:solidFill>
              <a:srgbClr val="FFC000"/>
            </a:solidFill>
            <a:latin typeface="+mj-l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F4313-9FCE-4A92-819A-FAD0FCF0E5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8F2DB-1094-477F-B0A7-6AC3F2199E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11738-7B43-4B42-A93F-63432E515165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BA01-9EAD-49E8-91CF-2A395945E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E85C4-F9C1-42D8-B803-39C514A3B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4F99-60BC-462F-82FF-AD0F7D337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9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8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7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5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arihant94/history-of-test-series-in-cricke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zsndChmHEiGcNazkK5UzTaXoBHCB8E9l/view?usp=sharing" TargetMode="External"/><Relationship Id="rId3" Type="http://schemas.openxmlformats.org/officeDocument/2006/relationships/hyperlink" Target="https://24slides.com/?utm_campaign=mp&amp;utm_medium=ppt&amp;utm_source=pptlink&amp;utm_content=&amp;utm_term=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53" y="239697"/>
            <a:ext cx="11647502" cy="6374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30779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64891" y="4900459"/>
            <a:ext cx="3227109" cy="111384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+mj-lt"/>
              </a:rPr>
              <a:t>K</a:t>
            </a:r>
            <a:r>
              <a:rPr lang="en-US" sz="3200" dirty="0" smtClean="0">
                <a:latin typeface="+mj-lt"/>
              </a:rPr>
              <a:t>edar </a:t>
            </a:r>
            <a:r>
              <a:rPr lang="en-US" sz="3200" b="1" dirty="0" smtClean="0">
                <a:latin typeface="+mj-lt"/>
              </a:rPr>
              <a:t>J</a:t>
            </a:r>
            <a:r>
              <a:rPr lang="en-US" sz="3200" dirty="0" smtClean="0">
                <a:latin typeface="+mj-lt"/>
              </a:rPr>
              <a:t>oshi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403816"/>
            <a:ext cx="5786662" cy="15388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HISTORY OF</a:t>
            </a:r>
            <a:r>
              <a:rPr lang="en-US" sz="6000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TEST SERIES IN CRICKET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List of all test Series played since 1877 between the 8 major test playing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teams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with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no.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of matches played, won, lost and drawn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 descr="This image is a computer monitor. ">
            <a:extLst>
              <a:ext uri="{FF2B5EF4-FFF2-40B4-BE49-F238E27FC236}">
                <a16:creationId xmlns:a16="http://schemas.microsoft.com/office/drawing/2014/main" id="{A5E46F62-3B87-4BE3-BA72-D0DA40B802C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30909" y="1163783"/>
            <a:ext cx="6400800" cy="5110018"/>
            <a:chOff x="2332041" y="1664133"/>
            <a:chExt cx="4233864" cy="3411539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15D0301A-F875-4AC8-A99B-85C526E30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4" y="4581959"/>
              <a:ext cx="1438276" cy="455613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5ED37527-DF87-40A3-B11B-EBD5E87E3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280" y="5034396"/>
              <a:ext cx="1457326" cy="41276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4813714F-1AD5-4974-91F1-D9DA0482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935289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C423E08-144C-4952-B156-DA2D5ABC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554289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3F5727D7-920D-4B05-948A-3311BD19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22240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11">
              <a:extLst>
                <a:ext uri="{FF2B5EF4-FFF2-40B4-BE49-F238E27FC236}">
                  <a16:creationId xmlns:a16="http://schemas.microsoft.com/office/drawing/2014/main" id="{9E156F93-7C54-4A3A-88CA-E18A2B92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412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A5233A5F-BE59-4773-9C92-63D4F33CA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3" y="3986647"/>
              <a:ext cx="1874839" cy="6667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66092582-D255-4F27-9E20-FC7D7512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30" y="1664133"/>
              <a:ext cx="2327275" cy="2503490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1F45A6D-466C-4497-8ECD-DE6B04D6BE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120433" y="1491996"/>
            <a:ext cx="751306" cy="7513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530101" y="116002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CONCLUS</a:t>
            </a:r>
            <a:r>
              <a:rPr lang="en-US" sz="3200" dirty="0" smtClean="0">
                <a:latin typeface="+mj-lt"/>
              </a:rPr>
              <a:t>ION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520194" y="2147068"/>
            <a:ext cx="5962400" cy="29084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Australia has best performance in the Test Cricket.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New Zealand the has worst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England has played maximum no. of matches.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Sri Lanka has played minimum no. of matches.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Australia won maximum no. of matches i.e. 236.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Sri Lanka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won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minimum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no. of matches i.e.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42.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C4C978-44FE-460A-AE62-87C0408DA5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47809" y="1742008"/>
            <a:ext cx="285750" cy="214313"/>
            <a:chOff x="2614613" y="809625"/>
            <a:chExt cx="285750" cy="214313"/>
          </a:xfrm>
          <a:solidFill>
            <a:schemeClr val="bg1"/>
          </a:solidFill>
        </p:grpSpPr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D266A92F-F123-48ED-BA6A-EA2E76ED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809625"/>
              <a:ext cx="133350" cy="214313"/>
            </a:xfrm>
            <a:custGeom>
              <a:avLst/>
              <a:gdLst>
                <a:gd name="T0" fmla="*/ 316 w 335"/>
                <a:gd name="T1" fmla="*/ 47 h 540"/>
                <a:gd name="T2" fmla="*/ 325 w 335"/>
                <a:gd name="T3" fmla="*/ 43 h 540"/>
                <a:gd name="T4" fmla="*/ 331 w 335"/>
                <a:gd name="T5" fmla="*/ 37 h 540"/>
                <a:gd name="T6" fmla="*/ 335 w 335"/>
                <a:gd name="T7" fmla="*/ 28 h 540"/>
                <a:gd name="T8" fmla="*/ 335 w 335"/>
                <a:gd name="T9" fmla="*/ 19 h 540"/>
                <a:gd name="T10" fmla="*/ 331 w 335"/>
                <a:gd name="T11" fmla="*/ 10 h 540"/>
                <a:gd name="T12" fmla="*/ 325 w 335"/>
                <a:gd name="T13" fmla="*/ 4 h 540"/>
                <a:gd name="T14" fmla="*/ 316 w 335"/>
                <a:gd name="T15" fmla="*/ 0 h 540"/>
                <a:gd name="T16" fmla="*/ 294 w 335"/>
                <a:gd name="T17" fmla="*/ 0 h 540"/>
                <a:gd name="T18" fmla="*/ 260 w 335"/>
                <a:gd name="T19" fmla="*/ 3 h 540"/>
                <a:gd name="T20" fmla="*/ 227 w 335"/>
                <a:gd name="T21" fmla="*/ 10 h 540"/>
                <a:gd name="T22" fmla="*/ 198 w 335"/>
                <a:gd name="T23" fmla="*/ 20 h 540"/>
                <a:gd name="T24" fmla="*/ 169 w 335"/>
                <a:gd name="T25" fmla="*/ 33 h 540"/>
                <a:gd name="T26" fmla="*/ 142 w 335"/>
                <a:gd name="T27" fmla="*/ 49 h 540"/>
                <a:gd name="T28" fmla="*/ 117 w 335"/>
                <a:gd name="T29" fmla="*/ 68 h 540"/>
                <a:gd name="T30" fmla="*/ 95 w 335"/>
                <a:gd name="T31" fmla="*/ 89 h 540"/>
                <a:gd name="T32" fmla="*/ 75 w 335"/>
                <a:gd name="T33" fmla="*/ 113 h 540"/>
                <a:gd name="T34" fmla="*/ 57 w 335"/>
                <a:gd name="T35" fmla="*/ 141 h 540"/>
                <a:gd name="T36" fmla="*/ 41 w 335"/>
                <a:gd name="T37" fmla="*/ 170 h 540"/>
                <a:gd name="T38" fmla="*/ 27 w 335"/>
                <a:gd name="T39" fmla="*/ 202 h 540"/>
                <a:gd name="T40" fmla="*/ 17 w 335"/>
                <a:gd name="T41" fmla="*/ 236 h 540"/>
                <a:gd name="T42" fmla="*/ 8 w 335"/>
                <a:gd name="T43" fmla="*/ 272 h 540"/>
                <a:gd name="T44" fmla="*/ 3 w 335"/>
                <a:gd name="T45" fmla="*/ 310 h 540"/>
                <a:gd name="T46" fmla="*/ 0 w 335"/>
                <a:gd name="T47" fmla="*/ 351 h 540"/>
                <a:gd name="T48" fmla="*/ 1 w 335"/>
                <a:gd name="T49" fmla="*/ 390 h 540"/>
                <a:gd name="T50" fmla="*/ 7 w 335"/>
                <a:gd name="T51" fmla="*/ 422 h 540"/>
                <a:gd name="T52" fmla="*/ 20 w 335"/>
                <a:gd name="T53" fmla="*/ 452 h 540"/>
                <a:gd name="T54" fmla="*/ 38 w 335"/>
                <a:gd name="T55" fmla="*/ 478 h 540"/>
                <a:gd name="T56" fmla="*/ 61 w 335"/>
                <a:gd name="T57" fmla="*/ 502 h 540"/>
                <a:gd name="T58" fmla="*/ 88 w 335"/>
                <a:gd name="T59" fmla="*/ 520 h 540"/>
                <a:gd name="T60" fmla="*/ 117 w 335"/>
                <a:gd name="T61" fmla="*/ 532 h 540"/>
                <a:gd name="T62" fmla="*/ 150 w 335"/>
                <a:gd name="T63" fmla="*/ 539 h 540"/>
                <a:gd name="T64" fmla="*/ 185 w 335"/>
                <a:gd name="T65" fmla="*/ 539 h 540"/>
                <a:gd name="T66" fmla="*/ 218 w 335"/>
                <a:gd name="T67" fmla="*/ 532 h 540"/>
                <a:gd name="T68" fmla="*/ 248 w 335"/>
                <a:gd name="T69" fmla="*/ 520 h 540"/>
                <a:gd name="T70" fmla="*/ 274 w 335"/>
                <a:gd name="T71" fmla="*/ 502 h 540"/>
                <a:gd name="T72" fmla="*/ 297 w 335"/>
                <a:gd name="T73" fmla="*/ 478 h 540"/>
                <a:gd name="T74" fmla="*/ 315 w 335"/>
                <a:gd name="T75" fmla="*/ 452 h 540"/>
                <a:gd name="T76" fmla="*/ 328 w 335"/>
                <a:gd name="T77" fmla="*/ 422 h 540"/>
                <a:gd name="T78" fmla="*/ 334 w 335"/>
                <a:gd name="T79" fmla="*/ 390 h 540"/>
                <a:gd name="T80" fmla="*/ 334 w 335"/>
                <a:gd name="T81" fmla="*/ 355 h 540"/>
                <a:gd name="T82" fmla="*/ 328 w 335"/>
                <a:gd name="T83" fmla="*/ 322 h 540"/>
                <a:gd name="T84" fmla="*/ 315 w 335"/>
                <a:gd name="T85" fmla="*/ 292 h 540"/>
                <a:gd name="T86" fmla="*/ 297 w 335"/>
                <a:gd name="T87" fmla="*/ 265 h 540"/>
                <a:gd name="T88" fmla="*/ 274 w 335"/>
                <a:gd name="T89" fmla="*/ 242 h 540"/>
                <a:gd name="T90" fmla="*/ 248 w 335"/>
                <a:gd name="T91" fmla="*/ 224 h 540"/>
                <a:gd name="T92" fmla="*/ 218 w 335"/>
                <a:gd name="T93" fmla="*/ 212 h 540"/>
                <a:gd name="T94" fmla="*/ 185 w 335"/>
                <a:gd name="T95" fmla="*/ 204 h 540"/>
                <a:gd name="T96" fmla="*/ 153 w 335"/>
                <a:gd name="T97" fmla="*/ 204 h 540"/>
                <a:gd name="T98" fmla="*/ 126 w 335"/>
                <a:gd name="T99" fmla="*/ 209 h 540"/>
                <a:gd name="T100" fmla="*/ 99 w 335"/>
                <a:gd name="T101" fmla="*/ 218 h 540"/>
                <a:gd name="T102" fmla="*/ 76 w 335"/>
                <a:gd name="T103" fmla="*/ 232 h 540"/>
                <a:gd name="T104" fmla="*/ 73 w 335"/>
                <a:gd name="T105" fmla="*/ 214 h 540"/>
                <a:gd name="T106" fmla="*/ 94 w 335"/>
                <a:gd name="T107" fmla="*/ 170 h 540"/>
                <a:gd name="T108" fmla="*/ 119 w 335"/>
                <a:gd name="T109" fmla="*/ 133 h 540"/>
                <a:gd name="T110" fmla="*/ 150 w 335"/>
                <a:gd name="T111" fmla="*/ 104 h 540"/>
                <a:gd name="T112" fmla="*/ 183 w 335"/>
                <a:gd name="T113" fmla="*/ 80 h 540"/>
                <a:gd name="T114" fmla="*/ 218 w 335"/>
                <a:gd name="T115" fmla="*/ 64 h 540"/>
                <a:gd name="T116" fmla="*/ 255 w 335"/>
                <a:gd name="T117" fmla="*/ 54 h 540"/>
                <a:gd name="T118" fmla="*/ 293 w 335"/>
                <a:gd name="T119" fmla="*/ 4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5" h="540">
                  <a:moveTo>
                    <a:pt x="312" y="47"/>
                  </a:moveTo>
                  <a:lnTo>
                    <a:pt x="316" y="47"/>
                  </a:lnTo>
                  <a:lnTo>
                    <a:pt x="321" y="45"/>
                  </a:lnTo>
                  <a:lnTo>
                    <a:pt x="325" y="43"/>
                  </a:lnTo>
                  <a:lnTo>
                    <a:pt x="329" y="41"/>
                  </a:lnTo>
                  <a:lnTo>
                    <a:pt x="331" y="37"/>
                  </a:lnTo>
                  <a:lnTo>
                    <a:pt x="333" y="33"/>
                  </a:lnTo>
                  <a:lnTo>
                    <a:pt x="335" y="28"/>
                  </a:lnTo>
                  <a:lnTo>
                    <a:pt x="335" y="24"/>
                  </a:lnTo>
                  <a:lnTo>
                    <a:pt x="335" y="19"/>
                  </a:lnTo>
                  <a:lnTo>
                    <a:pt x="333" y="15"/>
                  </a:lnTo>
                  <a:lnTo>
                    <a:pt x="331" y="10"/>
                  </a:lnTo>
                  <a:lnTo>
                    <a:pt x="329" y="6"/>
                  </a:lnTo>
                  <a:lnTo>
                    <a:pt x="325" y="4"/>
                  </a:lnTo>
                  <a:lnTo>
                    <a:pt x="321" y="2"/>
                  </a:lnTo>
                  <a:lnTo>
                    <a:pt x="316" y="0"/>
                  </a:lnTo>
                  <a:lnTo>
                    <a:pt x="312" y="0"/>
                  </a:lnTo>
                  <a:lnTo>
                    <a:pt x="294" y="0"/>
                  </a:lnTo>
                  <a:lnTo>
                    <a:pt x="277" y="1"/>
                  </a:lnTo>
                  <a:lnTo>
                    <a:pt x="260" y="3"/>
                  </a:lnTo>
                  <a:lnTo>
                    <a:pt x="244" y="6"/>
                  </a:lnTo>
                  <a:lnTo>
                    <a:pt x="227" y="10"/>
                  </a:lnTo>
                  <a:lnTo>
                    <a:pt x="213" y="15"/>
                  </a:lnTo>
                  <a:lnTo>
                    <a:pt x="198" y="20"/>
                  </a:lnTo>
                  <a:lnTo>
                    <a:pt x="183" y="26"/>
                  </a:lnTo>
                  <a:lnTo>
                    <a:pt x="169" y="33"/>
                  </a:lnTo>
                  <a:lnTo>
                    <a:pt x="155" y="40"/>
                  </a:lnTo>
                  <a:lnTo>
                    <a:pt x="142" y="49"/>
                  </a:lnTo>
                  <a:lnTo>
                    <a:pt x="130" y="58"/>
                  </a:lnTo>
                  <a:lnTo>
                    <a:pt x="117" y="68"/>
                  </a:lnTo>
                  <a:lnTo>
                    <a:pt x="106" y="78"/>
                  </a:lnTo>
                  <a:lnTo>
                    <a:pt x="95" y="89"/>
                  </a:lnTo>
                  <a:lnTo>
                    <a:pt x="84" y="101"/>
                  </a:lnTo>
                  <a:lnTo>
                    <a:pt x="75" y="113"/>
                  </a:lnTo>
                  <a:lnTo>
                    <a:pt x="65" y="127"/>
                  </a:lnTo>
                  <a:lnTo>
                    <a:pt x="57" y="141"/>
                  </a:lnTo>
                  <a:lnTo>
                    <a:pt x="48" y="154"/>
                  </a:lnTo>
                  <a:lnTo>
                    <a:pt x="41" y="170"/>
                  </a:lnTo>
                  <a:lnTo>
                    <a:pt x="34" y="185"/>
                  </a:lnTo>
                  <a:lnTo>
                    <a:pt x="27" y="202"/>
                  </a:lnTo>
                  <a:lnTo>
                    <a:pt x="22" y="218"/>
                  </a:lnTo>
                  <a:lnTo>
                    <a:pt x="17" y="236"/>
                  </a:lnTo>
                  <a:lnTo>
                    <a:pt x="12" y="254"/>
                  </a:lnTo>
                  <a:lnTo>
                    <a:pt x="8" y="272"/>
                  </a:lnTo>
                  <a:lnTo>
                    <a:pt x="5" y="291"/>
                  </a:lnTo>
                  <a:lnTo>
                    <a:pt x="3" y="310"/>
                  </a:lnTo>
                  <a:lnTo>
                    <a:pt x="1" y="330"/>
                  </a:lnTo>
                  <a:lnTo>
                    <a:pt x="0" y="351"/>
                  </a:lnTo>
                  <a:lnTo>
                    <a:pt x="0" y="371"/>
                  </a:lnTo>
                  <a:lnTo>
                    <a:pt x="1" y="390"/>
                  </a:lnTo>
                  <a:lnTo>
                    <a:pt x="3" y="405"/>
                  </a:lnTo>
                  <a:lnTo>
                    <a:pt x="7" y="422"/>
                  </a:lnTo>
                  <a:lnTo>
                    <a:pt x="12" y="437"/>
                  </a:lnTo>
                  <a:lnTo>
                    <a:pt x="20" y="452"/>
                  </a:lnTo>
                  <a:lnTo>
                    <a:pt x="28" y="466"/>
                  </a:lnTo>
                  <a:lnTo>
                    <a:pt x="38" y="478"/>
                  </a:lnTo>
                  <a:lnTo>
                    <a:pt x="48" y="491"/>
                  </a:lnTo>
                  <a:lnTo>
                    <a:pt x="61" y="502"/>
                  </a:lnTo>
                  <a:lnTo>
                    <a:pt x="74" y="511"/>
                  </a:lnTo>
                  <a:lnTo>
                    <a:pt x="88" y="520"/>
                  </a:lnTo>
                  <a:lnTo>
                    <a:pt x="102" y="527"/>
                  </a:lnTo>
                  <a:lnTo>
                    <a:pt x="117" y="532"/>
                  </a:lnTo>
                  <a:lnTo>
                    <a:pt x="134" y="537"/>
                  </a:lnTo>
                  <a:lnTo>
                    <a:pt x="150" y="539"/>
                  </a:lnTo>
                  <a:lnTo>
                    <a:pt x="168" y="540"/>
                  </a:lnTo>
                  <a:lnTo>
                    <a:pt x="185" y="539"/>
                  </a:lnTo>
                  <a:lnTo>
                    <a:pt x="201" y="537"/>
                  </a:lnTo>
                  <a:lnTo>
                    <a:pt x="218" y="532"/>
                  </a:lnTo>
                  <a:lnTo>
                    <a:pt x="233" y="527"/>
                  </a:lnTo>
                  <a:lnTo>
                    <a:pt x="248" y="520"/>
                  </a:lnTo>
                  <a:lnTo>
                    <a:pt x="261" y="511"/>
                  </a:lnTo>
                  <a:lnTo>
                    <a:pt x="274" y="502"/>
                  </a:lnTo>
                  <a:lnTo>
                    <a:pt x="287" y="491"/>
                  </a:lnTo>
                  <a:lnTo>
                    <a:pt x="297" y="478"/>
                  </a:lnTo>
                  <a:lnTo>
                    <a:pt x="307" y="466"/>
                  </a:lnTo>
                  <a:lnTo>
                    <a:pt x="315" y="452"/>
                  </a:lnTo>
                  <a:lnTo>
                    <a:pt x="323" y="437"/>
                  </a:lnTo>
                  <a:lnTo>
                    <a:pt x="328" y="422"/>
                  </a:lnTo>
                  <a:lnTo>
                    <a:pt x="332" y="405"/>
                  </a:lnTo>
                  <a:lnTo>
                    <a:pt x="334" y="390"/>
                  </a:lnTo>
                  <a:lnTo>
                    <a:pt x="335" y="371"/>
                  </a:lnTo>
                  <a:lnTo>
                    <a:pt x="334" y="355"/>
                  </a:lnTo>
                  <a:lnTo>
                    <a:pt x="332" y="338"/>
                  </a:lnTo>
                  <a:lnTo>
                    <a:pt x="328" y="322"/>
                  </a:lnTo>
                  <a:lnTo>
                    <a:pt x="323" y="307"/>
                  </a:lnTo>
                  <a:lnTo>
                    <a:pt x="315" y="292"/>
                  </a:lnTo>
                  <a:lnTo>
                    <a:pt x="307" y="278"/>
                  </a:lnTo>
                  <a:lnTo>
                    <a:pt x="297" y="265"/>
                  </a:lnTo>
                  <a:lnTo>
                    <a:pt x="287" y="253"/>
                  </a:lnTo>
                  <a:lnTo>
                    <a:pt x="274" y="242"/>
                  </a:lnTo>
                  <a:lnTo>
                    <a:pt x="261" y="233"/>
                  </a:lnTo>
                  <a:lnTo>
                    <a:pt x="248" y="224"/>
                  </a:lnTo>
                  <a:lnTo>
                    <a:pt x="233" y="217"/>
                  </a:lnTo>
                  <a:lnTo>
                    <a:pt x="218" y="212"/>
                  </a:lnTo>
                  <a:lnTo>
                    <a:pt x="201" y="207"/>
                  </a:lnTo>
                  <a:lnTo>
                    <a:pt x="185" y="204"/>
                  </a:lnTo>
                  <a:lnTo>
                    <a:pt x="168" y="204"/>
                  </a:lnTo>
                  <a:lnTo>
                    <a:pt x="153" y="204"/>
                  </a:lnTo>
                  <a:lnTo>
                    <a:pt x="140" y="206"/>
                  </a:lnTo>
                  <a:lnTo>
                    <a:pt x="126" y="209"/>
                  </a:lnTo>
                  <a:lnTo>
                    <a:pt x="112" y="213"/>
                  </a:lnTo>
                  <a:lnTo>
                    <a:pt x="99" y="218"/>
                  </a:lnTo>
                  <a:lnTo>
                    <a:pt x="88" y="224"/>
                  </a:lnTo>
                  <a:lnTo>
                    <a:pt x="76" y="232"/>
                  </a:lnTo>
                  <a:lnTo>
                    <a:pt x="64" y="239"/>
                  </a:lnTo>
                  <a:lnTo>
                    <a:pt x="73" y="214"/>
                  </a:lnTo>
                  <a:lnTo>
                    <a:pt x="83" y="191"/>
                  </a:lnTo>
                  <a:lnTo>
                    <a:pt x="94" y="170"/>
                  </a:lnTo>
                  <a:lnTo>
                    <a:pt x="107" y="150"/>
                  </a:lnTo>
                  <a:lnTo>
                    <a:pt x="119" y="133"/>
                  </a:lnTo>
                  <a:lnTo>
                    <a:pt x="134" y="117"/>
                  </a:lnTo>
                  <a:lnTo>
                    <a:pt x="150" y="104"/>
                  </a:lnTo>
                  <a:lnTo>
                    <a:pt x="166" y="91"/>
                  </a:lnTo>
                  <a:lnTo>
                    <a:pt x="183" y="80"/>
                  </a:lnTo>
                  <a:lnTo>
                    <a:pt x="200" y="72"/>
                  </a:lnTo>
                  <a:lnTo>
                    <a:pt x="218" y="64"/>
                  </a:lnTo>
                  <a:lnTo>
                    <a:pt x="237" y="58"/>
                  </a:lnTo>
                  <a:lnTo>
                    <a:pt x="255" y="54"/>
                  </a:lnTo>
                  <a:lnTo>
                    <a:pt x="274" y="51"/>
                  </a:lnTo>
                  <a:lnTo>
                    <a:pt x="293" y="49"/>
                  </a:lnTo>
                  <a:lnTo>
                    <a:pt x="31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6CE1D3D5-5ADE-4089-BF13-E4D2B7AA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809625"/>
              <a:ext cx="133350" cy="214313"/>
            </a:xfrm>
            <a:custGeom>
              <a:avLst/>
              <a:gdLst>
                <a:gd name="T0" fmla="*/ 154 w 336"/>
                <a:gd name="T1" fmla="*/ 204 h 540"/>
                <a:gd name="T2" fmla="*/ 126 w 336"/>
                <a:gd name="T3" fmla="*/ 209 h 540"/>
                <a:gd name="T4" fmla="*/ 100 w 336"/>
                <a:gd name="T5" fmla="*/ 218 h 540"/>
                <a:gd name="T6" fmla="*/ 76 w 336"/>
                <a:gd name="T7" fmla="*/ 232 h 540"/>
                <a:gd name="T8" fmla="*/ 73 w 336"/>
                <a:gd name="T9" fmla="*/ 214 h 540"/>
                <a:gd name="T10" fmla="*/ 94 w 336"/>
                <a:gd name="T11" fmla="*/ 170 h 540"/>
                <a:gd name="T12" fmla="*/ 120 w 336"/>
                <a:gd name="T13" fmla="*/ 133 h 540"/>
                <a:gd name="T14" fmla="*/ 150 w 336"/>
                <a:gd name="T15" fmla="*/ 104 h 540"/>
                <a:gd name="T16" fmla="*/ 183 w 336"/>
                <a:gd name="T17" fmla="*/ 80 h 540"/>
                <a:gd name="T18" fmla="*/ 218 w 336"/>
                <a:gd name="T19" fmla="*/ 64 h 540"/>
                <a:gd name="T20" fmla="*/ 255 w 336"/>
                <a:gd name="T21" fmla="*/ 54 h 540"/>
                <a:gd name="T22" fmla="*/ 294 w 336"/>
                <a:gd name="T23" fmla="*/ 49 h 540"/>
                <a:gd name="T24" fmla="*/ 317 w 336"/>
                <a:gd name="T25" fmla="*/ 47 h 540"/>
                <a:gd name="T26" fmla="*/ 325 w 336"/>
                <a:gd name="T27" fmla="*/ 43 h 540"/>
                <a:gd name="T28" fmla="*/ 332 w 336"/>
                <a:gd name="T29" fmla="*/ 37 h 540"/>
                <a:gd name="T30" fmla="*/ 336 w 336"/>
                <a:gd name="T31" fmla="*/ 28 h 540"/>
                <a:gd name="T32" fmla="*/ 336 w 336"/>
                <a:gd name="T33" fmla="*/ 19 h 540"/>
                <a:gd name="T34" fmla="*/ 332 w 336"/>
                <a:gd name="T35" fmla="*/ 10 h 540"/>
                <a:gd name="T36" fmla="*/ 325 w 336"/>
                <a:gd name="T37" fmla="*/ 4 h 540"/>
                <a:gd name="T38" fmla="*/ 317 w 336"/>
                <a:gd name="T39" fmla="*/ 0 h 540"/>
                <a:gd name="T40" fmla="*/ 295 w 336"/>
                <a:gd name="T41" fmla="*/ 0 h 540"/>
                <a:gd name="T42" fmla="*/ 261 w 336"/>
                <a:gd name="T43" fmla="*/ 3 h 540"/>
                <a:gd name="T44" fmla="*/ 228 w 336"/>
                <a:gd name="T45" fmla="*/ 10 h 540"/>
                <a:gd name="T46" fmla="*/ 198 w 336"/>
                <a:gd name="T47" fmla="*/ 20 h 540"/>
                <a:gd name="T48" fmla="*/ 170 w 336"/>
                <a:gd name="T49" fmla="*/ 33 h 540"/>
                <a:gd name="T50" fmla="*/ 142 w 336"/>
                <a:gd name="T51" fmla="*/ 49 h 540"/>
                <a:gd name="T52" fmla="*/ 118 w 336"/>
                <a:gd name="T53" fmla="*/ 68 h 540"/>
                <a:gd name="T54" fmla="*/ 96 w 336"/>
                <a:gd name="T55" fmla="*/ 89 h 540"/>
                <a:gd name="T56" fmla="*/ 75 w 336"/>
                <a:gd name="T57" fmla="*/ 113 h 540"/>
                <a:gd name="T58" fmla="*/ 56 w 336"/>
                <a:gd name="T59" fmla="*/ 141 h 540"/>
                <a:gd name="T60" fmla="*/ 42 w 336"/>
                <a:gd name="T61" fmla="*/ 170 h 540"/>
                <a:gd name="T62" fmla="*/ 28 w 336"/>
                <a:gd name="T63" fmla="*/ 202 h 540"/>
                <a:gd name="T64" fmla="*/ 17 w 336"/>
                <a:gd name="T65" fmla="*/ 236 h 540"/>
                <a:gd name="T66" fmla="*/ 9 w 336"/>
                <a:gd name="T67" fmla="*/ 272 h 540"/>
                <a:gd name="T68" fmla="*/ 3 w 336"/>
                <a:gd name="T69" fmla="*/ 310 h 540"/>
                <a:gd name="T70" fmla="*/ 0 w 336"/>
                <a:gd name="T71" fmla="*/ 351 h 540"/>
                <a:gd name="T72" fmla="*/ 0 w 336"/>
                <a:gd name="T73" fmla="*/ 390 h 540"/>
                <a:gd name="T74" fmla="*/ 8 w 336"/>
                <a:gd name="T75" fmla="*/ 422 h 540"/>
                <a:gd name="T76" fmla="*/ 20 w 336"/>
                <a:gd name="T77" fmla="*/ 452 h 540"/>
                <a:gd name="T78" fmla="*/ 38 w 336"/>
                <a:gd name="T79" fmla="*/ 478 h 540"/>
                <a:gd name="T80" fmla="*/ 61 w 336"/>
                <a:gd name="T81" fmla="*/ 502 h 540"/>
                <a:gd name="T82" fmla="*/ 88 w 336"/>
                <a:gd name="T83" fmla="*/ 520 h 540"/>
                <a:gd name="T84" fmla="*/ 118 w 336"/>
                <a:gd name="T85" fmla="*/ 532 h 540"/>
                <a:gd name="T86" fmla="*/ 151 w 336"/>
                <a:gd name="T87" fmla="*/ 539 h 540"/>
                <a:gd name="T88" fmla="*/ 186 w 336"/>
                <a:gd name="T89" fmla="*/ 539 h 540"/>
                <a:gd name="T90" fmla="*/ 218 w 336"/>
                <a:gd name="T91" fmla="*/ 532 h 540"/>
                <a:gd name="T92" fmla="*/ 248 w 336"/>
                <a:gd name="T93" fmla="*/ 520 h 540"/>
                <a:gd name="T94" fmla="*/ 275 w 336"/>
                <a:gd name="T95" fmla="*/ 502 h 540"/>
                <a:gd name="T96" fmla="*/ 298 w 336"/>
                <a:gd name="T97" fmla="*/ 478 h 540"/>
                <a:gd name="T98" fmla="*/ 316 w 336"/>
                <a:gd name="T99" fmla="*/ 452 h 540"/>
                <a:gd name="T100" fmla="*/ 329 w 336"/>
                <a:gd name="T101" fmla="*/ 422 h 540"/>
                <a:gd name="T102" fmla="*/ 335 w 336"/>
                <a:gd name="T103" fmla="*/ 390 h 540"/>
                <a:gd name="T104" fmla="*/ 335 w 336"/>
                <a:gd name="T105" fmla="*/ 355 h 540"/>
                <a:gd name="T106" fmla="*/ 329 w 336"/>
                <a:gd name="T107" fmla="*/ 322 h 540"/>
                <a:gd name="T108" fmla="*/ 316 w 336"/>
                <a:gd name="T109" fmla="*/ 292 h 540"/>
                <a:gd name="T110" fmla="*/ 298 w 336"/>
                <a:gd name="T111" fmla="*/ 265 h 540"/>
                <a:gd name="T112" fmla="*/ 275 w 336"/>
                <a:gd name="T113" fmla="*/ 242 h 540"/>
                <a:gd name="T114" fmla="*/ 248 w 336"/>
                <a:gd name="T115" fmla="*/ 224 h 540"/>
                <a:gd name="T116" fmla="*/ 218 w 336"/>
                <a:gd name="T117" fmla="*/ 212 h 540"/>
                <a:gd name="T118" fmla="*/ 186 w 336"/>
                <a:gd name="T119" fmla="*/ 20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6" h="540">
                  <a:moveTo>
                    <a:pt x="168" y="204"/>
                  </a:moveTo>
                  <a:lnTo>
                    <a:pt x="154" y="204"/>
                  </a:lnTo>
                  <a:lnTo>
                    <a:pt x="140" y="206"/>
                  </a:lnTo>
                  <a:lnTo>
                    <a:pt x="126" y="209"/>
                  </a:lnTo>
                  <a:lnTo>
                    <a:pt x="112" y="213"/>
                  </a:lnTo>
                  <a:lnTo>
                    <a:pt x="100" y="218"/>
                  </a:lnTo>
                  <a:lnTo>
                    <a:pt x="88" y="224"/>
                  </a:lnTo>
                  <a:lnTo>
                    <a:pt x="76" y="232"/>
                  </a:lnTo>
                  <a:lnTo>
                    <a:pt x="65" y="239"/>
                  </a:lnTo>
                  <a:lnTo>
                    <a:pt x="73" y="214"/>
                  </a:lnTo>
                  <a:lnTo>
                    <a:pt x="83" y="191"/>
                  </a:lnTo>
                  <a:lnTo>
                    <a:pt x="94" y="170"/>
                  </a:lnTo>
                  <a:lnTo>
                    <a:pt x="107" y="150"/>
                  </a:lnTo>
                  <a:lnTo>
                    <a:pt x="120" y="133"/>
                  </a:lnTo>
                  <a:lnTo>
                    <a:pt x="135" y="117"/>
                  </a:lnTo>
                  <a:lnTo>
                    <a:pt x="150" y="104"/>
                  </a:lnTo>
                  <a:lnTo>
                    <a:pt x="167" y="91"/>
                  </a:lnTo>
                  <a:lnTo>
                    <a:pt x="183" y="80"/>
                  </a:lnTo>
                  <a:lnTo>
                    <a:pt x="200" y="72"/>
                  </a:lnTo>
                  <a:lnTo>
                    <a:pt x="218" y="64"/>
                  </a:lnTo>
                  <a:lnTo>
                    <a:pt x="236" y="58"/>
                  </a:lnTo>
                  <a:lnTo>
                    <a:pt x="255" y="54"/>
                  </a:lnTo>
                  <a:lnTo>
                    <a:pt x="275" y="51"/>
                  </a:lnTo>
                  <a:lnTo>
                    <a:pt x="294" y="49"/>
                  </a:lnTo>
                  <a:lnTo>
                    <a:pt x="313" y="47"/>
                  </a:lnTo>
                  <a:lnTo>
                    <a:pt x="317" y="47"/>
                  </a:lnTo>
                  <a:lnTo>
                    <a:pt x="321" y="45"/>
                  </a:lnTo>
                  <a:lnTo>
                    <a:pt x="325" y="43"/>
                  </a:lnTo>
                  <a:lnTo>
                    <a:pt x="330" y="41"/>
                  </a:lnTo>
                  <a:lnTo>
                    <a:pt x="332" y="37"/>
                  </a:lnTo>
                  <a:lnTo>
                    <a:pt x="334" y="33"/>
                  </a:lnTo>
                  <a:lnTo>
                    <a:pt x="336" y="28"/>
                  </a:lnTo>
                  <a:lnTo>
                    <a:pt x="336" y="24"/>
                  </a:lnTo>
                  <a:lnTo>
                    <a:pt x="336" y="19"/>
                  </a:lnTo>
                  <a:lnTo>
                    <a:pt x="334" y="15"/>
                  </a:lnTo>
                  <a:lnTo>
                    <a:pt x="332" y="10"/>
                  </a:lnTo>
                  <a:lnTo>
                    <a:pt x="330" y="6"/>
                  </a:lnTo>
                  <a:lnTo>
                    <a:pt x="325" y="4"/>
                  </a:lnTo>
                  <a:lnTo>
                    <a:pt x="321" y="2"/>
                  </a:lnTo>
                  <a:lnTo>
                    <a:pt x="317" y="0"/>
                  </a:lnTo>
                  <a:lnTo>
                    <a:pt x="313" y="0"/>
                  </a:lnTo>
                  <a:lnTo>
                    <a:pt x="295" y="0"/>
                  </a:lnTo>
                  <a:lnTo>
                    <a:pt x="278" y="1"/>
                  </a:lnTo>
                  <a:lnTo>
                    <a:pt x="261" y="3"/>
                  </a:lnTo>
                  <a:lnTo>
                    <a:pt x="244" y="6"/>
                  </a:lnTo>
                  <a:lnTo>
                    <a:pt x="228" y="10"/>
                  </a:lnTo>
                  <a:lnTo>
                    <a:pt x="213" y="15"/>
                  </a:lnTo>
                  <a:lnTo>
                    <a:pt x="198" y="20"/>
                  </a:lnTo>
                  <a:lnTo>
                    <a:pt x="183" y="26"/>
                  </a:lnTo>
                  <a:lnTo>
                    <a:pt x="170" y="33"/>
                  </a:lnTo>
                  <a:lnTo>
                    <a:pt x="156" y="40"/>
                  </a:lnTo>
                  <a:lnTo>
                    <a:pt x="142" y="49"/>
                  </a:lnTo>
                  <a:lnTo>
                    <a:pt x="131" y="58"/>
                  </a:lnTo>
                  <a:lnTo>
                    <a:pt x="118" y="68"/>
                  </a:lnTo>
                  <a:lnTo>
                    <a:pt x="106" y="78"/>
                  </a:lnTo>
                  <a:lnTo>
                    <a:pt x="96" y="89"/>
                  </a:lnTo>
                  <a:lnTo>
                    <a:pt x="85" y="101"/>
                  </a:lnTo>
                  <a:lnTo>
                    <a:pt x="75" y="113"/>
                  </a:lnTo>
                  <a:lnTo>
                    <a:pt x="66" y="127"/>
                  </a:lnTo>
                  <a:lnTo>
                    <a:pt x="56" y="141"/>
                  </a:lnTo>
                  <a:lnTo>
                    <a:pt x="49" y="154"/>
                  </a:lnTo>
                  <a:lnTo>
                    <a:pt x="42" y="170"/>
                  </a:lnTo>
                  <a:lnTo>
                    <a:pt x="34" y="185"/>
                  </a:lnTo>
                  <a:lnTo>
                    <a:pt x="28" y="202"/>
                  </a:lnTo>
                  <a:lnTo>
                    <a:pt x="22" y="218"/>
                  </a:lnTo>
                  <a:lnTo>
                    <a:pt x="17" y="236"/>
                  </a:lnTo>
                  <a:lnTo>
                    <a:pt x="13" y="254"/>
                  </a:lnTo>
                  <a:lnTo>
                    <a:pt x="9" y="272"/>
                  </a:lnTo>
                  <a:lnTo>
                    <a:pt x="6" y="291"/>
                  </a:lnTo>
                  <a:lnTo>
                    <a:pt x="3" y="310"/>
                  </a:lnTo>
                  <a:lnTo>
                    <a:pt x="1" y="330"/>
                  </a:lnTo>
                  <a:lnTo>
                    <a:pt x="0" y="351"/>
                  </a:lnTo>
                  <a:lnTo>
                    <a:pt x="0" y="371"/>
                  </a:lnTo>
                  <a:lnTo>
                    <a:pt x="0" y="390"/>
                  </a:lnTo>
                  <a:lnTo>
                    <a:pt x="3" y="405"/>
                  </a:lnTo>
                  <a:lnTo>
                    <a:pt x="8" y="422"/>
                  </a:lnTo>
                  <a:lnTo>
                    <a:pt x="13" y="437"/>
                  </a:lnTo>
                  <a:lnTo>
                    <a:pt x="20" y="452"/>
                  </a:lnTo>
                  <a:lnTo>
                    <a:pt x="29" y="466"/>
                  </a:lnTo>
                  <a:lnTo>
                    <a:pt x="38" y="478"/>
                  </a:lnTo>
                  <a:lnTo>
                    <a:pt x="49" y="491"/>
                  </a:lnTo>
                  <a:lnTo>
                    <a:pt x="61" y="502"/>
                  </a:lnTo>
                  <a:lnTo>
                    <a:pt x="74" y="511"/>
                  </a:lnTo>
                  <a:lnTo>
                    <a:pt x="88" y="520"/>
                  </a:lnTo>
                  <a:lnTo>
                    <a:pt x="103" y="527"/>
                  </a:lnTo>
                  <a:lnTo>
                    <a:pt x="118" y="532"/>
                  </a:lnTo>
                  <a:lnTo>
                    <a:pt x="134" y="537"/>
                  </a:lnTo>
                  <a:lnTo>
                    <a:pt x="151" y="539"/>
                  </a:lnTo>
                  <a:lnTo>
                    <a:pt x="168" y="540"/>
                  </a:lnTo>
                  <a:lnTo>
                    <a:pt x="186" y="539"/>
                  </a:lnTo>
                  <a:lnTo>
                    <a:pt x="201" y="537"/>
                  </a:lnTo>
                  <a:lnTo>
                    <a:pt x="218" y="532"/>
                  </a:lnTo>
                  <a:lnTo>
                    <a:pt x="233" y="527"/>
                  </a:lnTo>
                  <a:lnTo>
                    <a:pt x="248" y="520"/>
                  </a:lnTo>
                  <a:lnTo>
                    <a:pt x="262" y="511"/>
                  </a:lnTo>
                  <a:lnTo>
                    <a:pt x="275" y="502"/>
                  </a:lnTo>
                  <a:lnTo>
                    <a:pt x="287" y="491"/>
                  </a:lnTo>
                  <a:lnTo>
                    <a:pt x="298" y="478"/>
                  </a:lnTo>
                  <a:lnTo>
                    <a:pt x="307" y="466"/>
                  </a:lnTo>
                  <a:lnTo>
                    <a:pt x="316" y="452"/>
                  </a:lnTo>
                  <a:lnTo>
                    <a:pt x="323" y="437"/>
                  </a:lnTo>
                  <a:lnTo>
                    <a:pt x="329" y="422"/>
                  </a:lnTo>
                  <a:lnTo>
                    <a:pt x="333" y="405"/>
                  </a:lnTo>
                  <a:lnTo>
                    <a:pt x="335" y="390"/>
                  </a:lnTo>
                  <a:lnTo>
                    <a:pt x="336" y="371"/>
                  </a:lnTo>
                  <a:lnTo>
                    <a:pt x="335" y="355"/>
                  </a:lnTo>
                  <a:lnTo>
                    <a:pt x="333" y="338"/>
                  </a:lnTo>
                  <a:lnTo>
                    <a:pt x="329" y="322"/>
                  </a:lnTo>
                  <a:lnTo>
                    <a:pt x="323" y="307"/>
                  </a:lnTo>
                  <a:lnTo>
                    <a:pt x="316" y="292"/>
                  </a:lnTo>
                  <a:lnTo>
                    <a:pt x="307" y="278"/>
                  </a:lnTo>
                  <a:lnTo>
                    <a:pt x="298" y="265"/>
                  </a:lnTo>
                  <a:lnTo>
                    <a:pt x="287" y="253"/>
                  </a:lnTo>
                  <a:lnTo>
                    <a:pt x="275" y="242"/>
                  </a:lnTo>
                  <a:lnTo>
                    <a:pt x="262" y="233"/>
                  </a:lnTo>
                  <a:lnTo>
                    <a:pt x="248" y="224"/>
                  </a:lnTo>
                  <a:lnTo>
                    <a:pt x="233" y="217"/>
                  </a:lnTo>
                  <a:lnTo>
                    <a:pt x="218" y="212"/>
                  </a:lnTo>
                  <a:lnTo>
                    <a:pt x="201" y="207"/>
                  </a:lnTo>
                  <a:lnTo>
                    <a:pt x="186" y="204"/>
                  </a:lnTo>
                  <a:lnTo>
                    <a:pt x="168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66" name="Chart 65" descr="This is a chart. ">
            <a:extLst>
              <a:ext uri="{FF2B5EF4-FFF2-40B4-BE49-F238E27FC236}">
                <a16:creationId xmlns:a16="http://schemas.microsoft.com/office/drawing/2014/main" id="{0F594D09-AFE8-4217-B60A-FD44AED12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398359"/>
              </p:ext>
            </p:extLst>
          </p:nvPr>
        </p:nvGraphicFramePr>
        <p:xfrm>
          <a:off x="6454886" y="700202"/>
          <a:ext cx="6956314" cy="5656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A7BD379A-7CC6-44F9-A78B-577D4BC787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15F67601-99FD-40B1-A0A7-019F83D0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69" name="Slide Number Placeholder 3">
            <a:extLst>
              <a:ext uri="{FF2B5EF4-FFF2-40B4-BE49-F238E27FC236}">
                <a16:creationId xmlns:a16="http://schemas.microsoft.com/office/drawing/2014/main" id="{5BA5922D-DC4F-4B44-A465-8BFAD710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49792E5-8DED-4E77-9C74-BDDECCDA6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014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3" y="584200"/>
            <a:ext cx="11210545" cy="568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20256" y="4728458"/>
            <a:ext cx="5586111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4" y="3396445"/>
            <a:ext cx="5550411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86550"/>
            <a:ext cx="5550408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20256" y="2568526"/>
            <a:ext cx="5571206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6273800"/>
            <a:ext cx="345473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55027" y="91757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PRESENTATION </a:t>
            </a:r>
            <a:r>
              <a:rPr lang="en-US" sz="3200" dirty="0" smtClean="0">
                <a:latin typeface="+mj-lt"/>
              </a:rPr>
              <a:t>OUTLINE</a:t>
            </a:r>
            <a:endParaRPr lang="en-US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60269" y="1817040"/>
            <a:ext cx="3756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PROBLEM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STATEMENT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8070" y="2589871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EXECUTIVE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SUMMERY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5027" y="3426934"/>
            <a:ext cx="2945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BASIC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ANALYSIS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84260" y="4728458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CONCLUS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ION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968090"/>
            <a:ext cx="1516828" cy="229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689539" y="4875219"/>
            <a:ext cx="1516828" cy="229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3573696"/>
            <a:ext cx="1516828" cy="229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10674634" y="2745777"/>
            <a:ext cx="1516828" cy="229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3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6273800"/>
            <a:ext cx="345473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91758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PROBLEM </a:t>
            </a:r>
            <a:r>
              <a:rPr lang="en-US" sz="3200" dirty="0" smtClean="0">
                <a:latin typeface="+mj-lt"/>
              </a:rPr>
              <a:t>STATEMENT</a:t>
            </a:r>
            <a:endParaRPr lang="en-US" sz="36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34097"/>
            <a:ext cx="7023100" cy="312618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latin typeface="+mj-lt"/>
              </a:rPr>
              <a:t>To know the History of Test Series in Cricket and </a:t>
            </a:r>
            <a:r>
              <a:rPr lang="en-US" sz="2400" b="1" dirty="0" smtClean="0">
                <a:latin typeface="+mj-lt"/>
              </a:rPr>
              <a:t>to derive </a:t>
            </a:r>
            <a:r>
              <a:rPr lang="en-US" sz="2400" b="1" dirty="0">
                <a:latin typeface="+mj-lt"/>
              </a:rPr>
              <a:t>the meaningful insights from the data and to provide the visualization in terms of different charts and graphs.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317724" y="3763075"/>
            <a:ext cx="6874276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+mj-lt"/>
              </a:rPr>
              <a:t>SOURCE OF </a:t>
            </a:r>
            <a:r>
              <a:rPr lang="en-US" sz="2800" dirty="0" smtClean="0">
                <a:latin typeface="+mj-lt"/>
              </a:rPr>
              <a:t>DATA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5692" y="5489816"/>
            <a:ext cx="725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4"/>
              </a:rPr>
              <a:t>https://www.kaggle.com/arihant94/history-of-test-series-in-cricket</a:t>
            </a:r>
            <a:endParaRPr lang="en-IN" sz="2000" b="1" dirty="0"/>
          </a:p>
        </p:txBody>
      </p:sp>
      <p:sp>
        <p:nvSpPr>
          <p:cNvPr id="19" name="Rectangle 18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5226380"/>
            <a:ext cx="3440168" cy="99440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6" y="5314007"/>
            <a:ext cx="2758312" cy="81915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 rot="5400000">
            <a:off x="3431841" y="5226930"/>
            <a:ext cx="993308" cy="994405"/>
          </a:xfrm>
          <a:prstGeom prst="triangle">
            <a:avLst/>
          </a:prstGeom>
          <a:solidFill>
            <a:srgbClr val="E62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96" y="1134097"/>
            <a:ext cx="2187601" cy="2550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366976"/>
            <a:ext cx="1874982" cy="33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10317018" y="4114512"/>
            <a:ext cx="1874982" cy="265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30813" y="1339453"/>
            <a:ext cx="3877003" cy="54342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46" name="Rectangle 45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14997" y="4922865"/>
            <a:ext cx="3877003" cy="54342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45" name="Rectangle 44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939520"/>
            <a:ext cx="3877003" cy="54342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44" name="Rectangle 43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40237"/>
            <a:ext cx="3877003" cy="54342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15527" y="0"/>
            <a:ext cx="3376474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3400148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81804" y="9681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EXECUTIVE </a:t>
            </a:r>
            <a:r>
              <a:rPr lang="en-US" sz="3200" dirty="0" smtClean="0">
                <a:latin typeface="+mj-lt"/>
              </a:rPr>
              <a:t>SUMMERY</a:t>
            </a:r>
            <a:endParaRPr lang="en-US" sz="3600" dirty="0"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25CC7E-9659-4033-AF7E-F4036E3423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16400" y="1408432"/>
            <a:ext cx="3759200" cy="3758138"/>
            <a:chOff x="5540375" y="2870200"/>
            <a:chExt cx="1078219" cy="1077914"/>
          </a:xfrm>
          <a:solidFill>
            <a:schemeClr val="bg2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1B12C34-F8FA-4B08-9D46-F5EA12FAB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6" y="3429001"/>
              <a:ext cx="515938" cy="519113"/>
            </a:xfrm>
            <a:custGeom>
              <a:avLst/>
              <a:gdLst>
                <a:gd name="T0" fmla="*/ 172 w 172"/>
                <a:gd name="T1" fmla="*/ 90 h 173"/>
                <a:gd name="T2" fmla="*/ 172 w 172"/>
                <a:gd name="T3" fmla="*/ 173 h 173"/>
                <a:gd name="T4" fmla="*/ 0 w 172"/>
                <a:gd name="T5" fmla="*/ 0 h 173"/>
                <a:gd name="T6" fmla="*/ 82 w 172"/>
                <a:gd name="T7" fmla="*/ 0 h 173"/>
                <a:gd name="T8" fmla="*/ 172 w 172"/>
                <a:gd name="T9" fmla="*/ 9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3">
                  <a:moveTo>
                    <a:pt x="172" y="90"/>
                  </a:moveTo>
                  <a:cubicBezTo>
                    <a:pt x="172" y="173"/>
                    <a:pt x="172" y="173"/>
                    <a:pt x="172" y="173"/>
                  </a:cubicBezTo>
                  <a:cubicBezTo>
                    <a:pt x="80" y="166"/>
                    <a:pt x="6" y="93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47"/>
                    <a:pt x="125" y="84"/>
                    <a:pt x="17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6E57602-3060-43F3-8678-84886548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894" y="3429001"/>
              <a:ext cx="520700" cy="519113"/>
            </a:xfrm>
            <a:custGeom>
              <a:avLst/>
              <a:gdLst>
                <a:gd name="T0" fmla="*/ 90 w 173"/>
                <a:gd name="T1" fmla="*/ 0 h 173"/>
                <a:gd name="T2" fmla="*/ 173 w 173"/>
                <a:gd name="T3" fmla="*/ 0 h 173"/>
                <a:gd name="T4" fmla="*/ 0 w 173"/>
                <a:gd name="T5" fmla="*/ 173 h 173"/>
                <a:gd name="T6" fmla="*/ 0 w 173"/>
                <a:gd name="T7" fmla="*/ 90 h 173"/>
                <a:gd name="T8" fmla="*/ 90 w 173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3">
                  <a:moveTo>
                    <a:pt x="90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66" y="93"/>
                    <a:pt x="92" y="166"/>
                    <a:pt x="0" y="173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7" y="84"/>
                    <a:pt x="84" y="47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52E87A-6A81-40D1-9461-95D5224F0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894" y="2870200"/>
              <a:ext cx="520700" cy="515938"/>
            </a:xfrm>
            <a:custGeom>
              <a:avLst/>
              <a:gdLst>
                <a:gd name="T0" fmla="*/ 0 w 173"/>
                <a:gd name="T1" fmla="*/ 82 h 172"/>
                <a:gd name="T2" fmla="*/ 0 w 173"/>
                <a:gd name="T3" fmla="*/ 0 h 172"/>
                <a:gd name="T4" fmla="*/ 173 w 173"/>
                <a:gd name="T5" fmla="*/ 172 h 172"/>
                <a:gd name="T6" fmla="*/ 90 w 173"/>
                <a:gd name="T7" fmla="*/ 172 h 172"/>
                <a:gd name="T8" fmla="*/ 0 w 173"/>
                <a:gd name="T9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2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2" y="7"/>
                    <a:pt x="166" y="80"/>
                    <a:pt x="173" y="172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4" y="126"/>
                    <a:pt x="47" y="88"/>
                    <a:pt x="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DBD0F45-41D0-4808-9E29-70A3C395B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2870200"/>
              <a:ext cx="515938" cy="515938"/>
            </a:xfrm>
            <a:custGeom>
              <a:avLst/>
              <a:gdLst>
                <a:gd name="T0" fmla="*/ 82 w 172"/>
                <a:gd name="T1" fmla="*/ 172 h 172"/>
                <a:gd name="T2" fmla="*/ 0 w 172"/>
                <a:gd name="T3" fmla="*/ 172 h 172"/>
                <a:gd name="T4" fmla="*/ 172 w 172"/>
                <a:gd name="T5" fmla="*/ 0 h 172"/>
                <a:gd name="T6" fmla="*/ 172 w 172"/>
                <a:gd name="T7" fmla="*/ 82 h 172"/>
                <a:gd name="T8" fmla="*/ 82 w 172"/>
                <a:gd name="T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2">
                  <a:moveTo>
                    <a:pt x="82" y="172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6" y="80"/>
                    <a:pt x="80" y="7"/>
                    <a:pt x="172" y="0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25" y="88"/>
                    <a:pt x="88" y="126"/>
                    <a:pt x="82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8A7EC5-3DC6-491A-B43F-24CA6DEFBE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104" y="1466760"/>
            <a:ext cx="11407096" cy="3866274"/>
            <a:chOff x="558060" y="2067100"/>
            <a:chExt cx="11284348" cy="38662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632067-409A-4C6C-9C61-655CF362D017}"/>
                </a:ext>
              </a:extLst>
            </p:cNvPr>
            <p:cNvGrpSpPr/>
            <p:nvPr/>
          </p:nvGrpSpPr>
          <p:grpSpPr>
            <a:xfrm>
              <a:off x="8324290" y="2093734"/>
              <a:ext cx="3360346" cy="1366275"/>
              <a:chOff x="8209472" y="1990523"/>
              <a:chExt cx="3360346" cy="136627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F6ABAB-99E8-47DB-B0E7-7897C92C3938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36034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India has played 259 International Test Series Matches in which 95 won, 51 lost and 113 matches were drawn.</a:t>
                </a:r>
                <a:endParaRPr lang="en-US" sz="1600" dirty="0">
                  <a:latin typeface="+mj-lt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8B7CBA-912D-4B48-A3A6-8510F1ACEF46}"/>
                  </a:ext>
                </a:extLst>
              </p:cNvPr>
              <p:cNvSpPr txBox="1"/>
              <p:nvPr/>
            </p:nvSpPr>
            <p:spPr>
              <a:xfrm>
                <a:off x="8235819" y="1990523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+mj-lt"/>
                  </a:rPr>
                  <a:t>MATCHES PLAYED BY INDIA</a:t>
                </a:r>
                <a:endParaRPr lang="en-US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04045F-06DF-4855-BAA9-72DBCFFEC77E}"/>
                </a:ext>
              </a:extLst>
            </p:cNvPr>
            <p:cNvGrpSpPr/>
            <p:nvPr/>
          </p:nvGrpSpPr>
          <p:grpSpPr>
            <a:xfrm>
              <a:off x="8324290" y="4312345"/>
              <a:ext cx="3518118" cy="1612254"/>
              <a:chOff x="8324290" y="4312345"/>
              <a:chExt cx="3518118" cy="161225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43676A-60C6-4359-9F0F-B8AE0300D43B}"/>
                  </a:ext>
                </a:extLst>
              </p:cNvPr>
              <p:cNvSpPr txBox="1"/>
              <p:nvPr/>
            </p:nvSpPr>
            <p:spPr>
              <a:xfrm>
                <a:off x="8324290" y="4312345"/>
                <a:ext cx="351811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In the International Test Series Cricket </a:t>
                </a:r>
                <a:r>
                  <a:rPr lang="en-US" sz="1600" dirty="0" smtClean="0">
                    <a:latin typeface="+mj-lt"/>
                  </a:rPr>
                  <a:t>New Zealand </a:t>
                </a:r>
                <a:r>
                  <a:rPr lang="en-US" sz="1600" dirty="0">
                    <a:latin typeface="+mj-lt"/>
                  </a:rPr>
                  <a:t>Cricket Team has the </a:t>
                </a:r>
                <a:r>
                  <a:rPr lang="en-US" sz="1600" dirty="0" smtClean="0">
                    <a:latin typeface="+mj-lt"/>
                  </a:rPr>
                  <a:t>worst </a:t>
                </a:r>
                <a:r>
                  <a:rPr lang="en-US" sz="1600" dirty="0">
                    <a:latin typeface="+mj-lt"/>
                  </a:rPr>
                  <a:t>performance</a:t>
                </a:r>
                <a:r>
                  <a:rPr lang="en-US" sz="1600" dirty="0" smtClean="0">
                    <a:latin typeface="+mj-lt"/>
                  </a:rPr>
                  <a:t>.</a:t>
                </a:r>
                <a:r>
                  <a:rPr lang="en-US" sz="1600" dirty="0">
                    <a:latin typeface="+mj-lt"/>
                  </a:rPr>
                  <a:t> New Zealand</a:t>
                </a:r>
                <a:r>
                  <a:rPr lang="en-US" sz="1600" dirty="0" smtClean="0">
                    <a:latin typeface="+mj-lt"/>
                  </a:rPr>
                  <a:t> has </a:t>
                </a:r>
                <a:r>
                  <a:rPr lang="en-US" sz="1600" dirty="0">
                    <a:latin typeface="+mj-lt"/>
                  </a:rPr>
                  <a:t>played </a:t>
                </a:r>
                <a:r>
                  <a:rPr lang="en-US" sz="1600" dirty="0" smtClean="0">
                    <a:latin typeface="+mj-lt"/>
                  </a:rPr>
                  <a:t>197 </a:t>
                </a:r>
                <a:r>
                  <a:rPr lang="en-US" sz="1600" dirty="0">
                    <a:latin typeface="+mj-lt"/>
                  </a:rPr>
                  <a:t>matches in which </a:t>
                </a:r>
                <a:r>
                  <a:rPr lang="en-US" sz="1600" dirty="0" smtClean="0">
                    <a:latin typeface="+mj-lt"/>
                  </a:rPr>
                  <a:t>49 </a:t>
                </a:r>
                <a:r>
                  <a:rPr lang="en-US" sz="1600" dirty="0">
                    <a:latin typeface="+mj-lt"/>
                  </a:rPr>
                  <a:t>won, </a:t>
                </a:r>
                <a:r>
                  <a:rPr lang="en-US" sz="1600" dirty="0" smtClean="0">
                    <a:latin typeface="+mj-lt"/>
                  </a:rPr>
                  <a:t>62 </a:t>
                </a:r>
                <a:r>
                  <a:rPr lang="en-US" sz="1600" dirty="0">
                    <a:latin typeface="+mj-lt"/>
                  </a:rPr>
                  <a:t>lost and </a:t>
                </a:r>
                <a:r>
                  <a:rPr lang="en-US" sz="1600" dirty="0" smtClean="0">
                    <a:latin typeface="+mj-lt"/>
                  </a:rPr>
                  <a:t>86 drawn.</a:t>
                </a:r>
                <a:endParaRPr lang="en-US" sz="1600" dirty="0">
                  <a:latin typeface="+mj-lt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B1BDB2-A577-4B8C-86DE-9B1FA359B37E}"/>
                  </a:ext>
                </a:extLst>
              </p:cNvPr>
              <p:cNvSpPr txBox="1"/>
              <p:nvPr/>
            </p:nvSpPr>
            <p:spPr>
              <a:xfrm>
                <a:off x="8350637" y="5647600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+mj-lt"/>
                  </a:rPr>
                  <a:t>WORST PERFORMING </a:t>
                </a:r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TEAM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044F10B-8F3E-4EA6-8911-9BACF6193C46}"/>
                </a:ext>
              </a:extLst>
            </p:cNvPr>
            <p:cNvGrpSpPr/>
            <p:nvPr/>
          </p:nvGrpSpPr>
          <p:grpSpPr>
            <a:xfrm>
              <a:off x="662988" y="2067100"/>
              <a:ext cx="3242010" cy="1146688"/>
              <a:chOff x="8084306" y="1963889"/>
              <a:chExt cx="3242010" cy="114668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98DE8D-D741-4A2E-A595-F7320F8BE839}"/>
                  </a:ext>
                </a:extLst>
              </p:cNvPr>
              <p:cNvSpPr txBox="1"/>
              <p:nvPr/>
            </p:nvSpPr>
            <p:spPr>
              <a:xfrm>
                <a:off x="8093088" y="2371913"/>
                <a:ext cx="323322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+mj-lt"/>
                  </a:rPr>
                  <a:t>Total matches played in the international test series by the 8 major teams are 2131. </a:t>
                </a:r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E0DDEB-94B0-4768-9871-27F6BE297153}"/>
                  </a:ext>
                </a:extLst>
              </p:cNvPr>
              <p:cNvSpPr txBox="1"/>
              <p:nvPr/>
            </p:nvSpPr>
            <p:spPr>
              <a:xfrm>
                <a:off x="8084306" y="1963889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+mj-lt"/>
                  </a:rPr>
                  <a:t>TOTAL MATCHES PLAYED</a:t>
                </a:r>
                <a:endParaRPr lang="en-US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CFE83A-7B9A-4948-8C8F-A20544A4E3F8}"/>
                </a:ext>
              </a:extLst>
            </p:cNvPr>
            <p:cNvGrpSpPr/>
            <p:nvPr/>
          </p:nvGrpSpPr>
          <p:grpSpPr>
            <a:xfrm>
              <a:off x="558060" y="4310142"/>
              <a:ext cx="3360346" cy="1623232"/>
              <a:chOff x="8094196" y="4310142"/>
              <a:chExt cx="3360346" cy="162323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163476-7C3B-4403-BCBE-6E2197D4AF48}"/>
                  </a:ext>
                </a:extLst>
              </p:cNvPr>
              <p:cNvSpPr txBox="1"/>
              <p:nvPr/>
            </p:nvSpPr>
            <p:spPr>
              <a:xfrm>
                <a:off x="8094196" y="4310142"/>
                <a:ext cx="336034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+mj-lt"/>
                  </a:rPr>
                  <a:t>In the International Test Series Cricket Australia Cricket Team has the best performance</a:t>
                </a:r>
                <a:r>
                  <a:rPr lang="en-US" sz="1600" dirty="0">
                    <a:latin typeface="+mj-lt"/>
                  </a:rPr>
                  <a:t>. Australia </a:t>
                </a:r>
                <a:r>
                  <a:rPr lang="en-US" sz="1600" dirty="0" smtClean="0">
                    <a:latin typeface="+mj-lt"/>
                  </a:rPr>
                  <a:t>has played 417 matches in which 236 won, 99 lost and 82 drawn</a:t>
                </a:r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C98909-5ABB-4A3D-BC52-5BB105E69483}"/>
                  </a:ext>
                </a:extLst>
              </p:cNvPr>
              <p:cNvSpPr txBox="1"/>
              <p:nvPr/>
            </p:nvSpPr>
            <p:spPr>
              <a:xfrm>
                <a:off x="8199124" y="5656375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+mj-lt"/>
                  </a:rPr>
                  <a:t>BEST PERFORMING TEAM</a:t>
                </a:r>
                <a:endParaRPr lang="en-US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84" name="Group 83" descr="This image is two arrows in a circle to symbolize a process. ">
            <a:extLst>
              <a:ext uri="{FF2B5EF4-FFF2-40B4-BE49-F238E27FC236}">
                <a16:creationId xmlns:a16="http://schemas.microsoft.com/office/drawing/2014/main" id="{14DA0634-ECCE-4CF7-85D2-FEC8036445AF}"/>
              </a:ext>
            </a:extLst>
          </p:cNvPr>
          <p:cNvGrpSpPr/>
          <p:nvPr/>
        </p:nvGrpSpPr>
        <p:grpSpPr>
          <a:xfrm>
            <a:off x="5676900" y="2961532"/>
            <a:ext cx="838200" cy="651940"/>
            <a:chOff x="1474788" y="828675"/>
            <a:chExt cx="285750" cy="2222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Freeform 1682">
              <a:extLst>
                <a:ext uri="{FF2B5EF4-FFF2-40B4-BE49-F238E27FC236}">
                  <a16:creationId xmlns:a16="http://schemas.microsoft.com/office/drawing/2014/main" id="{AC2A946F-ADD8-48D4-A56D-8ED1970B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912813"/>
              <a:ext cx="222250" cy="138113"/>
            </a:xfrm>
            <a:custGeom>
              <a:avLst/>
              <a:gdLst>
                <a:gd name="T0" fmla="*/ 482 w 559"/>
                <a:gd name="T1" fmla="*/ 11 h 348"/>
                <a:gd name="T2" fmla="*/ 474 w 559"/>
                <a:gd name="T3" fmla="*/ 3 h 348"/>
                <a:gd name="T4" fmla="*/ 464 w 559"/>
                <a:gd name="T5" fmla="*/ 0 h 348"/>
                <a:gd name="T6" fmla="*/ 452 w 559"/>
                <a:gd name="T7" fmla="*/ 2 h 348"/>
                <a:gd name="T8" fmla="*/ 443 w 559"/>
                <a:gd name="T9" fmla="*/ 7 h 348"/>
                <a:gd name="T10" fmla="*/ 344 w 559"/>
                <a:gd name="T11" fmla="*/ 128 h 348"/>
                <a:gd name="T12" fmla="*/ 342 w 559"/>
                <a:gd name="T13" fmla="*/ 136 h 348"/>
                <a:gd name="T14" fmla="*/ 342 w 559"/>
                <a:gd name="T15" fmla="*/ 145 h 348"/>
                <a:gd name="T16" fmla="*/ 346 w 559"/>
                <a:gd name="T17" fmla="*/ 154 h 348"/>
                <a:gd name="T18" fmla="*/ 354 w 559"/>
                <a:gd name="T19" fmla="*/ 160 h 348"/>
                <a:gd name="T20" fmla="*/ 363 w 559"/>
                <a:gd name="T21" fmla="*/ 163 h 348"/>
                <a:gd name="T22" fmla="*/ 371 w 559"/>
                <a:gd name="T23" fmla="*/ 162 h 348"/>
                <a:gd name="T24" fmla="*/ 380 w 559"/>
                <a:gd name="T25" fmla="*/ 157 h 348"/>
                <a:gd name="T26" fmla="*/ 440 w 559"/>
                <a:gd name="T27" fmla="*/ 87 h 348"/>
                <a:gd name="T28" fmla="*/ 434 w 559"/>
                <a:gd name="T29" fmla="*/ 122 h 348"/>
                <a:gd name="T30" fmla="*/ 422 w 559"/>
                <a:gd name="T31" fmla="*/ 156 h 348"/>
                <a:gd name="T32" fmla="*/ 406 w 559"/>
                <a:gd name="T33" fmla="*/ 188 h 348"/>
                <a:gd name="T34" fmla="*/ 384 w 559"/>
                <a:gd name="T35" fmla="*/ 217 h 348"/>
                <a:gd name="T36" fmla="*/ 357 w 559"/>
                <a:gd name="T37" fmla="*/ 244 h 348"/>
                <a:gd name="T38" fmla="*/ 327 w 559"/>
                <a:gd name="T39" fmla="*/ 266 h 348"/>
                <a:gd name="T40" fmla="*/ 294 w 559"/>
                <a:gd name="T41" fmla="*/ 283 h 348"/>
                <a:gd name="T42" fmla="*/ 259 w 559"/>
                <a:gd name="T43" fmla="*/ 294 h 348"/>
                <a:gd name="T44" fmla="*/ 229 w 559"/>
                <a:gd name="T45" fmla="*/ 300 h 348"/>
                <a:gd name="T46" fmla="*/ 199 w 559"/>
                <a:gd name="T47" fmla="*/ 301 h 348"/>
                <a:gd name="T48" fmla="*/ 170 w 559"/>
                <a:gd name="T49" fmla="*/ 299 h 348"/>
                <a:gd name="T50" fmla="*/ 142 w 559"/>
                <a:gd name="T51" fmla="*/ 293 h 348"/>
                <a:gd name="T52" fmla="*/ 114 w 559"/>
                <a:gd name="T53" fmla="*/ 283 h 348"/>
                <a:gd name="T54" fmla="*/ 89 w 559"/>
                <a:gd name="T55" fmla="*/ 270 h 348"/>
                <a:gd name="T56" fmla="*/ 64 w 559"/>
                <a:gd name="T57" fmla="*/ 254 h 348"/>
                <a:gd name="T58" fmla="*/ 41 w 559"/>
                <a:gd name="T59" fmla="*/ 234 h 348"/>
                <a:gd name="T60" fmla="*/ 33 w 559"/>
                <a:gd name="T61" fmla="*/ 229 h 348"/>
                <a:gd name="T62" fmla="*/ 25 w 559"/>
                <a:gd name="T63" fmla="*/ 227 h 348"/>
                <a:gd name="T64" fmla="*/ 16 w 559"/>
                <a:gd name="T65" fmla="*/ 229 h 348"/>
                <a:gd name="T66" fmla="*/ 7 w 559"/>
                <a:gd name="T67" fmla="*/ 234 h 348"/>
                <a:gd name="T68" fmla="*/ 3 w 559"/>
                <a:gd name="T69" fmla="*/ 241 h 348"/>
                <a:gd name="T70" fmla="*/ 0 w 559"/>
                <a:gd name="T71" fmla="*/ 251 h 348"/>
                <a:gd name="T72" fmla="*/ 3 w 559"/>
                <a:gd name="T73" fmla="*/ 260 h 348"/>
                <a:gd name="T74" fmla="*/ 8 w 559"/>
                <a:gd name="T75" fmla="*/ 269 h 348"/>
                <a:gd name="T76" fmla="*/ 28 w 559"/>
                <a:gd name="T77" fmla="*/ 287 h 348"/>
                <a:gd name="T78" fmla="*/ 51 w 559"/>
                <a:gd name="T79" fmla="*/ 303 h 348"/>
                <a:gd name="T80" fmla="*/ 74 w 559"/>
                <a:gd name="T81" fmla="*/ 318 h 348"/>
                <a:gd name="T82" fmla="*/ 99 w 559"/>
                <a:gd name="T83" fmla="*/ 329 h 348"/>
                <a:gd name="T84" fmla="*/ 124 w 559"/>
                <a:gd name="T85" fmla="*/ 337 h 348"/>
                <a:gd name="T86" fmla="*/ 151 w 559"/>
                <a:gd name="T87" fmla="*/ 344 h 348"/>
                <a:gd name="T88" fmla="*/ 177 w 559"/>
                <a:gd name="T89" fmla="*/ 347 h 348"/>
                <a:gd name="T90" fmla="*/ 205 w 559"/>
                <a:gd name="T91" fmla="*/ 348 h 348"/>
                <a:gd name="T92" fmla="*/ 237 w 559"/>
                <a:gd name="T93" fmla="*/ 347 h 348"/>
                <a:gd name="T94" fmla="*/ 270 w 559"/>
                <a:gd name="T95" fmla="*/ 342 h 348"/>
                <a:gd name="T96" fmla="*/ 311 w 559"/>
                <a:gd name="T97" fmla="*/ 329 h 348"/>
                <a:gd name="T98" fmla="*/ 348 w 559"/>
                <a:gd name="T99" fmla="*/ 310 h 348"/>
                <a:gd name="T100" fmla="*/ 382 w 559"/>
                <a:gd name="T101" fmla="*/ 286 h 348"/>
                <a:gd name="T102" fmla="*/ 413 w 559"/>
                <a:gd name="T103" fmla="*/ 257 h 348"/>
                <a:gd name="T104" fmla="*/ 439 w 559"/>
                <a:gd name="T105" fmla="*/ 224 h 348"/>
                <a:gd name="T106" fmla="*/ 460 w 559"/>
                <a:gd name="T107" fmla="*/ 188 h 348"/>
                <a:gd name="T108" fmla="*/ 475 w 559"/>
                <a:gd name="T109" fmla="*/ 150 h 348"/>
                <a:gd name="T110" fmla="*/ 485 w 559"/>
                <a:gd name="T111" fmla="*/ 110 h 348"/>
                <a:gd name="T112" fmla="*/ 518 w 559"/>
                <a:gd name="T113" fmla="*/ 163 h 348"/>
                <a:gd name="T114" fmla="*/ 529 w 559"/>
                <a:gd name="T115" fmla="*/ 168 h 348"/>
                <a:gd name="T116" fmla="*/ 541 w 559"/>
                <a:gd name="T117" fmla="*/ 168 h 348"/>
                <a:gd name="T118" fmla="*/ 551 w 559"/>
                <a:gd name="T119" fmla="*/ 164 h 348"/>
                <a:gd name="T120" fmla="*/ 557 w 559"/>
                <a:gd name="T121" fmla="*/ 156 h 348"/>
                <a:gd name="T122" fmla="*/ 559 w 559"/>
                <a:gd name="T123" fmla="*/ 147 h 348"/>
                <a:gd name="T124" fmla="*/ 558 w 559"/>
                <a:gd name="T12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9" h="348">
                  <a:moveTo>
                    <a:pt x="556" y="133"/>
                  </a:moveTo>
                  <a:lnTo>
                    <a:pt x="482" y="11"/>
                  </a:lnTo>
                  <a:lnTo>
                    <a:pt x="478" y="6"/>
                  </a:lnTo>
                  <a:lnTo>
                    <a:pt x="474" y="3"/>
                  </a:lnTo>
                  <a:lnTo>
                    <a:pt x="470" y="1"/>
                  </a:lnTo>
                  <a:lnTo>
                    <a:pt x="464" y="0"/>
                  </a:lnTo>
                  <a:lnTo>
                    <a:pt x="458" y="0"/>
                  </a:lnTo>
                  <a:lnTo>
                    <a:pt x="452" y="2"/>
                  </a:lnTo>
                  <a:lnTo>
                    <a:pt x="448" y="4"/>
                  </a:lnTo>
                  <a:lnTo>
                    <a:pt x="443" y="7"/>
                  </a:lnTo>
                  <a:lnTo>
                    <a:pt x="346" y="123"/>
                  </a:lnTo>
                  <a:lnTo>
                    <a:pt x="344" y="128"/>
                  </a:lnTo>
                  <a:lnTo>
                    <a:pt x="342" y="132"/>
                  </a:lnTo>
                  <a:lnTo>
                    <a:pt x="342" y="136"/>
                  </a:lnTo>
                  <a:lnTo>
                    <a:pt x="342" y="141"/>
                  </a:lnTo>
                  <a:lnTo>
                    <a:pt x="342" y="145"/>
                  </a:lnTo>
                  <a:lnTo>
                    <a:pt x="344" y="150"/>
                  </a:lnTo>
                  <a:lnTo>
                    <a:pt x="346" y="154"/>
                  </a:lnTo>
                  <a:lnTo>
                    <a:pt x="349" y="157"/>
                  </a:lnTo>
                  <a:lnTo>
                    <a:pt x="354" y="160"/>
                  </a:lnTo>
                  <a:lnTo>
                    <a:pt x="358" y="162"/>
                  </a:lnTo>
                  <a:lnTo>
                    <a:pt x="363" y="163"/>
                  </a:lnTo>
                  <a:lnTo>
                    <a:pt x="367" y="163"/>
                  </a:lnTo>
                  <a:lnTo>
                    <a:pt x="371" y="162"/>
                  </a:lnTo>
                  <a:lnTo>
                    <a:pt x="376" y="161"/>
                  </a:lnTo>
                  <a:lnTo>
                    <a:pt x="380" y="157"/>
                  </a:lnTo>
                  <a:lnTo>
                    <a:pt x="384" y="155"/>
                  </a:lnTo>
                  <a:lnTo>
                    <a:pt x="440" y="87"/>
                  </a:lnTo>
                  <a:lnTo>
                    <a:pt x="438" y="104"/>
                  </a:lnTo>
                  <a:lnTo>
                    <a:pt x="434" y="122"/>
                  </a:lnTo>
                  <a:lnTo>
                    <a:pt x="429" y="139"/>
                  </a:lnTo>
                  <a:lnTo>
                    <a:pt x="422" y="156"/>
                  </a:lnTo>
                  <a:lnTo>
                    <a:pt x="414" y="173"/>
                  </a:lnTo>
                  <a:lnTo>
                    <a:pt x="406" y="188"/>
                  </a:lnTo>
                  <a:lnTo>
                    <a:pt x="395" y="204"/>
                  </a:lnTo>
                  <a:lnTo>
                    <a:pt x="384" y="217"/>
                  </a:lnTo>
                  <a:lnTo>
                    <a:pt x="371" y="231"/>
                  </a:lnTo>
                  <a:lnTo>
                    <a:pt x="357" y="244"/>
                  </a:lnTo>
                  <a:lnTo>
                    <a:pt x="343" y="256"/>
                  </a:lnTo>
                  <a:lnTo>
                    <a:pt x="327" y="266"/>
                  </a:lnTo>
                  <a:lnTo>
                    <a:pt x="312" y="274"/>
                  </a:lnTo>
                  <a:lnTo>
                    <a:pt x="294" y="283"/>
                  </a:lnTo>
                  <a:lnTo>
                    <a:pt x="276" y="290"/>
                  </a:lnTo>
                  <a:lnTo>
                    <a:pt x="259" y="294"/>
                  </a:lnTo>
                  <a:lnTo>
                    <a:pt x="243" y="298"/>
                  </a:lnTo>
                  <a:lnTo>
                    <a:pt x="229" y="300"/>
                  </a:lnTo>
                  <a:lnTo>
                    <a:pt x="215" y="301"/>
                  </a:lnTo>
                  <a:lnTo>
                    <a:pt x="199" y="301"/>
                  </a:lnTo>
                  <a:lnTo>
                    <a:pt x="185" y="301"/>
                  </a:lnTo>
                  <a:lnTo>
                    <a:pt x="170" y="299"/>
                  </a:lnTo>
                  <a:lnTo>
                    <a:pt x="156" y="297"/>
                  </a:lnTo>
                  <a:lnTo>
                    <a:pt x="142" y="293"/>
                  </a:lnTo>
                  <a:lnTo>
                    <a:pt x="128" y="289"/>
                  </a:lnTo>
                  <a:lnTo>
                    <a:pt x="114" y="283"/>
                  </a:lnTo>
                  <a:lnTo>
                    <a:pt x="101" y="278"/>
                  </a:lnTo>
                  <a:lnTo>
                    <a:pt x="89" y="270"/>
                  </a:lnTo>
                  <a:lnTo>
                    <a:pt x="75" y="262"/>
                  </a:lnTo>
                  <a:lnTo>
                    <a:pt x="64" y="254"/>
                  </a:lnTo>
                  <a:lnTo>
                    <a:pt x="52" y="245"/>
                  </a:lnTo>
                  <a:lnTo>
                    <a:pt x="41" y="234"/>
                  </a:lnTo>
                  <a:lnTo>
                    <a:pt x="38" y="231"/>
                  </a:lnTo>
                  <a:lnTo>
                    <a:pt x="33" y="229"/>
                  </a:lnTo>
                  <a:lnTo>
                    <a:pt x="29" y="228"/>
                  </a:lnTo>
                  <a:lnTo>
                    <a:pt x="25" y="227"/>
                  </a:lnTo>
                  <a:lnTo>
                    <a:pt x="20" y="228"/>
                  </a:lnTo>
                  <a:lnTo>
                    <a:pt x="16" y="229"/>
                  </a:lnTo>
                  <a:lnTo>
                    <a:pt x="11" y="231"/>
                  </a:lnTo>
                  <a:lnTo>
                    <a:pt x="7" y="234"/>
                  </a:lnTo>
                  <a:lnTo>
                    <a:pt x="5" y="238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1"/>
                  </a:lnTo>
                  <a:lnTo>
                    <a:pt x="1" y="256"/>
                  </a:lnTo>
                  <a:lnTo>
                    <a:pt x="3" y="260"/>
                  </a:lnTo>
                  <a:lnTo>
                    <a:pt x="5" y="265"/>
                  </a:lnTo>
                  <a:lnTo>
                    <a:pt x="8" y="269"/>
                  </a:lnTo>
                  <a:lnTo>
                    <a:pt x="18" y="278"/>
                  </a:lnTo>
                  <a:lnTo>
                    <a:pt x="28" y="287"/>
                  </a:lnTo>
                  <a:lnTo>
                    <a:pt x="39" y="295"/>
                  </a:lnTo>
                  <a:lnTo>
                    <a:pt x="51" y="303"/>
                  </a:lnTo>
                  <a:lnTo>
                    <a:pt x="62" y="311"/>
                  </a:lnTo>
                  <a:lnTo>
                    <a:pt x="74" y="318"/>
                  </a:lnTo>
                  <a:lnTo>
                    <a:pt x="86" y="323"/>
                  </a:lnTo>
                  <a:lnTo>
                    <a:pt x="99" y="329"/>
                  </a:lnTo>
                  <a:lnTo>
                    <a:pt x="112" y="333"/>
                  </a:lnTo>
                  <a:lnTo>
                    <a:pt x="124" y="337"/>
                  </a:lnTo>
                  <a:lnTo>
                    <a:pt x="137" y="341"/>
                  </a:lnTo>
                  <a:lnTo>
                    <a:pt x="151" y="344"/>
                  </a:lnTo>
                  <a:lnTo>
                    <a:pt x="164" y="346"/>
                  </a:lnTo>
                  <a:lnTo>
                    <a:pt x="177" y="347"/>
                  </a:lnTo>
                  <a:lnTo>
                    <a:pt x="190" y="348"/>
                  </a:lnTo>
                  <a:lnTo>
                    <a:pt x="205" y="348"/>
                  </a:lnTo>
                  <a:lnTo>
                    <a:pt x="220" y="348"/>
                  </a:lnTo>
                  <a:lnTo>
                    <a:pt x="237" y="347"/>
                  </a:lnTo>
                  <a:lnTo>
                    <a:pt x="253" y="345"/>
                  </a:lnTo>
                  <a:lnTo>
                    <a:pt x="270" y="342"/>
                  </a:lnTo>
                  <a:lnTo>
                    <a:pt x="291" y="336"/>
                  </a:lnTo>
                  <a:lnTo>
                    <a:pt x="311" y="329"/>
                  </a:lnTo>
                  <a:lnTo>
                    <a:pt x="329" y="320"/>
                  </a:lnTo>
                  <a:lnTo>
                    <a:pt x="348" y="310"/>
                  </a:lnTo>
                  <a:lnTo>
                    <a:pt x="366" y="298"/>
                  </a:lnTo>
                  <a:lnTo>
                    <a:pt x="382" y="286"/>
                  </a:lnTo>
                  <a:lnTo>
                    <a:pt x="398" y="271"/>
                  </a:lnTo>
                  <a:lnTo>
                    <a:pt x="413" y="257"/>
                  </a:lnTo>
                  <a:lnTo>
                    <a:pt x="427" y="240"/>
                  </a:lnTo>
                  <a:lnTo>
                    <a:pt x="439" y="224"/>
                  </a:lnTo>
                  <a:lnTo>
                    <a:pt x="450" y="206"/>
                  </a:lnTo>
                  <a:lnTo>
                    <a:pt x="460" y="188"/>
                  </a:lnTo>
                  <a:lnTo>
                    <a:pt x="469" y="170"/>
                  </a:lnTo>
                  <a:lnTo>
                    <a:pt x="475" y="150"/>
                  </a:lnTo>
                  <a:lnTo>
                    <a:pt x="482" y="131"/>
                  </a:lnTo>
                  <a:lnTo>
                    <a:pt x="485" y="110"/>
                  </a:lnTo>
                  <a:lnTo>
                    <a:pt x="514" y="159"/>
                  </a:lnTo>
                  <a:lnTo>
                    <a:pt x="518" y="163"/>
                  </a:lnTo>
                  <a:lnTo>
                    <a:pt x="523" y="166"/>
                  </a:lnTo>
                  <a:lnTo>
                    <a:pt x="529" y="168"/>
                  </a:lnTo>
                  <a:lnTo>
                    <a:pt x="535" y="170"/>
                  </a:lnTo>
                  <a:lnTo>
                    <a:pt x="541" y="168"/>
                  </a:lnTo>
                  <a:lnTo>
                    <a:pt x="547" y="166"/>
                  </a:lnTo>
                  <a:lnTo>
                    <a:pt x="551" y="164"/>
                  </a:lnTo>
                  <a:lnTo>
                    <a:pt x="555" y="160"/>
                  </a:lnTo>
                  <a:lnTo>
                    <a:pt x="557" y="156"/>
                  </a:lnTo>
                  <a:lnTo>
                    <a:pt x="558" y="152"/>
                  </a:lnTo>
                  <a:lnTo>
                    <a:pt x="559" y="147"/>
                  </a:lnTo>
                  <a:lnTo>
                    <a:pt x="559" y="142"/>
                  </a:lnTo>
                  <a:lnTo>
                    <a:pt x="558" y="138"/>
                  </a:lnTo>
                  <a:lnTo>
                    <a:pt x="556" y="13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6" name="Freeform 1683">
              <a:extLst>
                <a:ext uri="{FF2B5EF4-FFF2-40B4-BE49-F238E27FC236}">
                  <a16:creationId xmlns:a16="http://schemas.microsoft.com/office/drawing/2014/main" id="{0B7A1438-DF2D-4224-BF82-C687BA59A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788" y="828675"/>
              <a:ext cx="230188" cy="150813"/>
            </a:xfrm>
            <a:custGeom>
              <a:avLst/>
              <a:gdLst>
                <a:gd name="T0" fmla="*/ 212 w 581"/>
                <a:gd name="T1" fmla="*/ 217 h 379"/>
                <a:gd name="T2" fmla="*/ 198 w 581"/>
                <a:gd name="T3" fmla="*/ 217 h 379"/>
                <a:gd name="T4" fmla="*/ 187 w 581"/>
                <a:gd name="T5" fmla="*/ 226 h 379"/>
                <a:gd name="T6" fmla="*/ 124 w 581"/>
                <a:gd name="T7" fmla="*/ 267 h 379"/>
                <a:gd name="T8" fmla="*/ 135 w 581"/>
                <a:gd name="T9" fmla="*/ 216 h 379"/>
                <a:gd name="T10" fmla="*/ 157 w 581"/>
                <a:gd name="T11" fmla="*/ 167 h 379"/>
                <a:gd name="T12" fmla="*/ 178 w 581"/>
                <a:gd name="T13" fmla="*/ 138 h 379"/>
                <a:gd name="T14" fmla="*/ 203 w 581"/>
                <a:gd name="T15" fmla="*/ 110 h 379"/>
                <a:gd name="T16" fmla="*/ 233 w 581"/>
                <a:gd name="T17" fmla="*/ 88 h 379"/>
                <a:gd name="T18" fmla="*/ 265 w 581"/>
                <a:gd name="T19" fmla="*/ 70 h 379"/>
                <a:gd name="T20" fmla="*/ 299 w 581"/>
                <a:gd name="T21" fmla="*/ 57 h 379"/>
                <a:gd name="T22" fmla="*/ 343 w 581"/>
                <a:gd name="T23" fmla="*/ 49 h 379"/>
                <a:gd name="T24" fmla="*/ 390 w 581"/>
                <a:gd name="T25" fmla="*/ 49 h 379"/>
                <a:gd name="T26" fmla="*/ 435 w 581"/>
                <a:gd name="T27" fmla="*/ 58 h 379"/>
                <a:gd name="T28" fmla="*/ 478 w 581"/>
                <a:gd name="T29" fmla="*/ 77 h 379"/>
                <a:gd name="T30" fmla="*/ 517 w 581"/>
                <a:gd name="T31" fmla="*/ 103 h 379"/>
                <a:gd name="T32" fmla="*/ 542 w 581"/>
                <a:gd name="T33" fmla="*/ 130 h 379"/>
                <a:gd name="T34" fmla="*/ 556 w 581"/>
                <a:gd name="T35" fmla="*/ 134 h 379"/>
                <a:gd name="T36" fmla="*/ 569 w 581"/>
                <a:gd name="T37" fmla="*/ 131 h 379"/>
                <a:gd name="T38" fmla="*/ 579 w 581"/>
                <a:gd name="T39" fmla="*/ 121 h 379"/>
                <a:gd name="T40" fmla="*/ 581 w 581"/>
                <a:gd name="T41" fmla="*/ 108 h 379"/>
                <a:gd name="T42" fmla="*/ 576 w 581"/>
                <a:gd name="T43" fmla="*/ 94 h 379"/>
                <a:gd name="T44" fmla="*/ 532 w 581"/>
                <a:gd name="T45" fmla="*/ 56 h 379"/>
                <a:gd name="T46" fmla="*/ 485 w 581"/>
                <a:gd name="T47" fmla="*/ 27 h 379"/>
                <a:gd name="T48" fmla="*/ 432 w 581"/>
                <a:gd name="T49" fmla="*/ 8 h 379"/>
                <a:gd name="T50" fmla="*/ 376 w 581"/>
                <a:gd name="T51" fmla="*/ 0 h 379"/>
                <a:gd name="T52" fmla="*/ 319 w 581"/>
                <a:gd name="T53" fmla="*/ 4 h 379"/>
                <a:gd name="T54" fmla="*/ 272 w 581"/>
                <a:gd name="T55" fmla="*/ 16 h 379"/>
                <a:gd name="T56" fmla="*/ 232 w 581"/>
                <a:gd name="T57" fmla="*/ 34 h 379"/>
                <a:gd name="T58" fmla="*/ 195 w 581"/>
                <a:gd name="T59" fmla="*/ 57 h 379"/>
                <a:gd name="T60" fmla="*/ 161 w 581"/>
                <a:gd name="T61" fmla="*/ 86 h 379"/>
                <a:gd name="T62" fmla="*/ 132 w 581"/>
                <a:gd name="T63" fmla="*/ 119 h 379"/>
                <a:gd name="T64" fmla="*/ 107 w 581"/>
                <a:gd name="T65" fmla="*/ 159 h 379"/>
                <a:gd name="T66" fmla="*/ 89 w 581"/>
                <a:gd name="T67" fmla="*/ 203 h 379"/>
                <a:gd name="T68" fmla="*/ 78 w 581"/>
                <a:gd name="T69" fmla="*/ 249 h 379"/>
                <a:gd name="T70" fmla="*/ 41 w 581"/>
                <a:gd name="T71" fmla="*/ 214 h 379"/>
                <a:gd name="T72" fmla="*/ 29 w 581"/>
                <a:gd name="T73" fmla="*/ 207 h 379"/>
                <a:gd name="T74" fmla="*/ 15 w 581"/>
                <a:gd name="T75" fmla="*/ 208 h 379"/>
                <a:gd name="T76" fmla="*/ 4 w 581"/>
                <a:gd name="T77" fmla="*/ 218 h 379"/>
                <a:gd name="T78" fmla="*/ 0 w 581"/>
                <a:gd name="T79" fmla="*/ 231 h 379"/>
                <a:gd name="T80" fmla="*/ 5 w 581"/>
                <a:gd name="T81" fmla="*/ 245 h 379"/>
                <a:gd name="T82" fmla="*/ 96 w 581"/>
                <a:gd name="T83" fmla="*/ 377 h 379"/>
                <a:gd name="T84" fmla="*/ 107 w 581"/>
                <a:gd name="T85" fmla="*/ 379 h 379"/>
                <a:gd name="T86" fmla="*/ 118 w 581"/>
                <a:gd name="T87" fmla="*/ 378 h 379"/>
                <a:gd name="T88" fmla="*/ 223 w 581"/>
                <a:gd name="T89" fmla="*/ 256 h 379"/>
                <a:gd name="T90" fmla="*/ 229 w 581"/>
                <a:gd name="T91" fmla="*/ 242 h 379"/>
                <a:gd name="T92" fmla="*/ 227 w 581"/>
                <a:gd name="T93" fmla="*/ 22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1" h="379">
                  <a:moveTo>
                    <a:pt x="220" y="221"/>
                  </a:moveTo>
                  <a:lnTo>
                    <a:pt x="217" y="219"/>
                  </a:lnTo>
                  <a:lnTo>
                    <a:pt x="212" y="217"/>
                  </a:lnTo>
                  <a:lnTo>
                    <a:pt x="208" y="216"/>
                  </a:lnTo>
                  <a:lnTo>
                    <a:pt x="203" y="216"/>
                  </a:lnTo>
                  <a:lnTo>
                    <a:pt x="198" y="217"/>
                  </a:lnTo>
                  <a:lnTo>
                    <a:pt x="195" y="219"/>
                  </a:lnTo>
                  <a:lnTo>
                    <a:pt x="190" y="221"/>
                  </a:lnTo>
                  <a:lnTo>
                    <a:pt x="187" y="226"/>
                  </a:lnTo>
                  <a:lnTo>
                    <a:pt x="124" y="301"/>
                  </a:lnTo>
                  <a:lnTo>
                    <a:pt x="123" y="283"/>
                  </a:lnTo>
                  <a:lnTo>
                    <a:pt x="124" y="267"/>
                  </a:lnTo>
                  <a:lnTo>
                    <a:pt x="126" y="250"/>
                  </a:lnTo>
                  <a:lnTo>
                    <a:pt x="131" y="233"/>
                  </a:lnTo>
                  <a:lnTo>
                    <a:pt x="135" y="216"/>
                  </a:lnTo>
                  <a:lnTo>
                    <a:pt x="140" y="200"/>
                  </a:lnTo>
                  <a:lnTo>
                    <a:pt x="148" y="184"/>
                  </a:lnTo>
                  <a:lnTo>
                    <a:pt x="157" y="167"/>
                  </a:lnTo>
                  <a:lnTo>
                    <a:pt x="164" y="157"/>
                  </a:lnTo>
                  <a:lnTo>
                    <a:pt x="170" y="147"/>
                  </a:lnTo>
                  <a:lnTo>
                    <a:pt x="178" y="138"/>
                  </a:lnTo>
                  <a:lnTo>
                    <a:pt x="187" y="128"/>
                  </a:lnTo>
                  <a:lnTo>
                    <a:pt x="195" y="119"/>
                  </a:lnTo>
                  <a:lnTo>
                    <a:pt x="203" y="110"/>
                  </a:lnTo>
                  <a:lnTo>
                    <a:pt x="213" y="102"/>
                  </a:lnTo>
                  <a:lnTo>
                    <a:pt x="223" y="94"/>
                  </a:lnTo>
                  <a:lnTo>
                    <a:pt x="233" y="88"/>
                  </a:lnTo>
                  <a:lnTo>
                    <a:pt x="243" y="81"/>
                  </a:lnTo>
                  <a:lnTo>
                    <a:pt x="254" y="76"/>
                  </a:lnTo>
                  <a:lnTo>
                    <a:pt x="265" y="70"/>
                  </a:lnTo>
                  <a:lnTo>
                    <a:pt x="276" y="65"/>
                  </a:lnTo>
                  <a:lnTo>
                    <a:pt x="287" y="60"/>
                  </a:lnTo>
                  <a:lnTo>
                    <a:pt x="299" y="57"/>
                  </a:lnTo>
                  <a:lnTo>
                    <a:pt x="312" y="54"/>
                  </a:lnTo>
                  <a:lnTo>
                    <a:pt x="327" y="50"/>
                  </a:lnTo>
                  <a:lnTo>
                    <a:pt x="343" y="49"/>
                  </a:lnTo>
                  <a:lnTo>
                    <a:pt x="358" y="48"/>
                  </a:lnTo>
                  <a:lnTo>
                    <a:pt x="375" y="48"/>
                  </a:lnTo>
                  <a:lnTo>
                    <a:pt x="390" y="49"/>
                  </a:lnTo>
                  <a:lnTo>
                    <a:pt x="405" y="50"/>
                  </a:lnTo>
                  <a:lnTo>
                    <a:pt x="421" y="54"/>
                  </a:lnTo>
                  <a:lnTo>
                    <a:pt x="435" y="58"/>
                  </a:lnTo>
                  <a:lnTo>
                    <a:pt x="450" y="64"/>
                  </a:lnTo>
                  <a:lnTo>
                    <a:pt x="464" y="69"/>
                  </a:lnTo>
                  <a:lnTo>
                    <a:pt x="478" y="77"/>
                  </a:lnTo>
                  <a:lnTo>
                    <a:pt x="492" y="85"/>
                  </a:lnTo>
                  <a:lnTo>
                    <a:pt x="505" y="93"/>
                  </a:lnTo>
                  <a:lnTo>
                    <a:pt x="517" y="103"/>
                  </a:lnTo>
                  <a:lnTo>
                    <a:pt x="528" y="114"/>
                  </a:lnTo>
                  <a:lnTo>
                    <a:pt x="539" y="126"/>
                  </a:lnTo>
                  <a:lnTo>
                    <a:pt x="542" y="130"/>
                  </a:lnTo>
                  <a:lnTo>
                    <a:pt x="547" y="132"/>
                  </a:lnTo>
                  <a:lnTo>
                    <a:pt x="551" y="133"/>
                  </a:lnTo>
                  <a:lnTo>
                    <a:pt x="556" y="134"/>
                  </a:lnTo>
                  <a:lnTo>
                    <a:pt x="560" y="134"/>
                  </a:lnTo>
                  <a:lnTo>
                    <a:pt x="565" y="133"/>
                  </a:lnTo>
                  <a:lnTo>
                    <a:pt x="569" y="131"/>
                  </a:lnTo>
                  <a:lnTo>
                    <a:pt x="573" y="129"/>
                  </a:lnTo>
                  <a:lnTo>
                    <a:pt x="577" y="125"/>
                  </a:lnTo>
                  <a:lnTo>
                    <a:pt x="579" y="121"/>
                  </a:lnTo>
                  <a:lnTo>
                    <a:pt x="581" y="117"/>
                  </a:lnTo>
                  <a:lnTo>
                    <a:pt x="581" y="112"/>
                  </a:lnTo>
                  <a:lnTo>
                    <a:pt x="581" y="108"/>
                  </a:lnTo>
                  <a:lnTo>
                    <a:pt x="580" y="103"/>
                  </a:lnTo>
                  <a:lnTo>
                    <a:pt x="578" y="99"/>
                  </a:lnTo>
                  <a:lnTo>
                    <a:pt x="576" y="94"/>
                  </a:lnTo>
                  <a:lnTo>
                    <a:pt x="562" y="81"/>
                  </a:lnTo>
                  <a:lnTo>
                    <a:pt x="548" y="68"/>
                  </a:lnTo>
                  <a:lnTo>
                    <a:pt x="532" y="56"/>
                  </a:lnTo>
                  <a:lnTo>
                    <a:pt x="517" y="45"/>
                  </a:lnTo>
                  <a:lnTo>
                    <a:pt x="502" y="35"/>
                  </a:lnTo>
                  <a:lnTo>
                    <a:pt x="485" y="27"/>
                  </a:lnTo>
                  <a:lnTo>
                    <a:pt x="467" y="19"/>
                  </a:lnTo>
                  <a:lnTo>
                    <a:pt x="450" y="13"/>
                  </a:lnTo>
                  <a:lnTo>
                    <a:pt x="432" y="8"/>
                  </a:lnTo>
                  <a:lnTo>
                    <a:pt x="413" y="4"/>
                  </a:lnTo>
                  <a:lnTo>
                    <a:pt x="394" y="2"/>
                  </a:lnTo>
                  <a:lnTo>
                    <a:pt x="376" y="0"/>
                  </a:lnTo>
                  <a:lnTo>
                    <a:pt x="357" y="0"/>
                  </a:lnTo>
                  <a:lnTo>
                    <a:pt x="338" y="1"/>
                  </a:lnTo>
                  <a:lnTo>
                    <a:pt x="319" y="4"/>
                  </a:lnTo>
                  <a:lnTo>
                    <a:pt x="301" y="7"/>
                  </a:lnTo>
                  <a:lnTo>
                    <a:pt x="286" y="12"/>
                  </a:lnTo>
                  <a:lnTo>
                    <a:pt x="272" y="16"/>
                  </a:lnTo>
                  <a:lnTo>
                    <a:pt x="259" y="20"/>
                  </a:lnTo>
                  <a:lnTo>
                    <a:pt x="245" y="27"/>
                  </a:lnTo>
                  <a:lnTo>
                    <a:pt x="232" y="34"/>
                  </a:lnTo>
                  <a:lnTo>
                    <a:pt x="219" y="40"/>
                  </a:lnTo>
                  <a:lnTo>
                    <a:pt x="207" y="48"/>
                  </a:lnTo>
                  <a:lnTo>
                    <a:pt x="195" y="57"/>
                  </a:lnTo>
                  <a:lnTo>
                    <a:pt x="184" y="66"/>
                  </a:lnTo>
                  <a:lnTo>
                    <a:pt x="171" y="76"/>
                  </a:lnTo>
                  <a:lnTo>
                    <a:pt x="161" y="86"/>
                  </a:lnTo>
                  <a:lnTo>
                    <a:pt x="152" y="97"/>
                  </a:lnTo>
                  <a:lnTo>
                    <a:pt x="142" y="108"/>
                  </a:lnTo>
                  <a:lnTo>
                    <a:pt x="132" y="119"/>
                  </a:lnTo>
                  <a:lnTo>
                    <a:pt x="124" y="131"/>
                  </a:lnTo>
                  <a:lnTo>
                    <a:pt x="115" y="144"/>
                  </a:lnTo>
                  <a:lnTo>
                    <a:pt x="107" y="159"/>
                  </a:lnTo>
                  <a:lnTo>
                    <a:pt x="101" y="173"/>
                  </a:lnTo>
                  <a:lnTo>
                    <a:pt x="94" y="188"/>
                  </a:lnTo>
                  <a:lnTo>
                    <a:pt x="89" y="203"/>
                  </a:lnTo>
                  <a:lnTo>
                    <a:pt x="84" y="218"/>
                  </a:lnTo>
                  <a:lnTo>
                    <a:pt x="81" y="234"/>
                  </a:lnTo>
                  <a:lnTo>
                    <a:pt x="78" y="249"/>
                  </a:lnTo>
                  <a:lnTo>
                    <a:pt x="76" y="265"/>
                  </a:lnTo>
                  <a:lnTo>
                    <a:pt x="44" y="217"/>
                  </a:lnTo>
                  <a:lnTo>
                    <a:pt x="41" y="214"/>
                  </a:lnTo>
                  <a:lnTo>
                    <a:pt x="37" y="210"/>
                  </a:lnTo>
                  <a:lnTo>
                    <a:pt x="33" y="208"/>
                  </a:lnTo>
                  <a:lnTo>
                    <a:pt x="29" y="207"/>
                  </a:lnTo>
                  <a:lnTo>
                    <a:pt x="25" y="207"/>
                  </a:lnTo>
                  <a:lnTo>
                    <a:pt x="19" y="207"/>
                  </a:lnTo>
                  <a:lnTo>
                    <a:pt x="15" y="208"/>
                  </a:lnTo>
                  <a:lnTo>
                    <a:pt x="10" y="212"/>
                  </a:lnTo>
                  <a:lnTo>
                    <a:pt x="7" y="214"/>
                  </a:lnTo>
                  <a:lnTo>
                    <a:pt x="4" y="218"/>
                  </a:lnTo>
                  <a:lnTo>
                    <a:pt x="1" y="221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1" y="240"/>
                  </a:lnTo>
                  <a:lnTo>
                    <a:pt x="5" y="245"/>
                  </a:lnTo>
                  <a:lnTo>
                    <a:pt x="89" y="369"/>
                  </a:lnTo>
                  <a:lnTo>
                    <a:pt x="92" y="374"/>
                  </a:lnTo>
                  <a:lnTo>
                    <a:pt x="96" y="377"/>
                  </a:lnTo>
                  <a:lnTo>
                    <a:pt x="102" y="379"/>
                  </a:lnTo>
                  <a:lnTo>
                    <a:pt x="107" y="379"/>
                  </a:lnTo>
                  <a:lnTo>
                    <a:pt x="107" y="379"/>
                  </a:lnTo>
                  <a:lnTo>
                    <a:pt x="108" y="379"/>
                  </a:lnTo>
                  <a:lnTo>
                    <a:pt x="114" y="379"/>
                  </a:lnTo>
                  <a:lnTo>
                    <a:pt x="118" y="378"/>
                  </a:lnTo>
                  <a:lnTo>
                    <a:pt x="123" y="375"/>
                  </a:lnTo>
                  <a:lnTo>
                    <a:pt x="126" y="372"/>
                  </a:lnTo>
                  <a:lnTo>
                    <a:pt x="223" y="256"/>
                  </a:lnTo>
                  <a:lnTo>
                    <a:pt x="227" y="251"/>
                  </a:lnTo>
                  <a:lnTo>
                    <a:pt x="228" y="247"/>
                  </a:lnTo>
                  <a:lnTo>
                    <a:pt x="229" y="242"/>
                  </a:lnTo>
                  <a:lnTo>
                    <a:pt x="229" y="238"/>
                  </a:lnTo>
                  <a:lnTo>
                    <a:pt x="228" y="234"/>
                  </a:lnTo>
                  <a:lnTo>
                    <a:pt x="227" y="229"/>
                  </a:lnTo>
                  <a:lnTo>
                    <a:pt x="223" y="225"/>
                  </a:lnTo>
                  <a:lnTo>
                    <a:pt x="220" y="22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11" y="3709802"/>
            <a:ext cx="1908914" cy="191670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24" y="1130102"/>
            <a:ext cx="1943782" cy="190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37" y="3745331"/>
            <a:ext cx="1919247" cy="1869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99" y="1343146"/>
            <a:ext cx="1339045" cy="1597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11150"/>
            <a:ext cx="1127464" cy="17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11416015" y="1522591"/>
            <a:ext cx="791801" cy="180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-8518" y="5099401"/>
            <a:ext cx="1127464" cy="170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11416015" y="5076355"/>
            <a:ext cx="791801" cy="180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3400148" y="635635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+mj-lt"/>
              </a:rPr>
              <a:t>Presentation Video Link :</a:t>
            </a:r>
            <a:endParaRPr lang="en-IN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0185" y="6277302"/>
            <a:ext cx="595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5"/>
                </a:solidFill>
                <a:hlinkClick r:id="rId8"/>
              </a:rPr>
              <a:t>https://drive.google.com/file/d/1zsndChmHEiGcNazkK5UzTaXoBHCB8E9l/view?usp=sharing</a:t>
            </a:r>
            <a:endParaRPr lang="en-IN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7757CDEF-630C-40F7-970E-216E60E635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259690" y="-451821"/>
            <a:ext cx="1393812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88153" y="0"/>
            <a:ext cx="3403847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014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153" y="6383337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542321" y="73875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BASIC </a:t>
            </a:r>
            <a:r>
              <a:rPr lang="en-US" sz="32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547925" y="-451822"/>
            <a:ext cx="1393812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030E608-FD0D-40AE-86BB-0A2CCB27BC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531545" y="3529474"/>
            <a:ext cx="139544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258875" y="3529474"/>
            <a:ext cx="139544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01E23-90C8-4759-A5BC-F3CE0BC2D0F9}"/>
              </a:ext>
            </a:extLst>
          </p:cNvPr>
          <p:cNvSpPr txBox="1"/>
          <p:nvPr/>
        </p:nvSpPr>
        <p:spPr>
          <a:xfrm>
            <a:off x="346121" y="1134192"/>
            <a:ext cx="32332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This chart gives overview of the entire Test Cricket. All the teams are showing there performance in played matches.</a:t>
            </a:r>
            <a:endParaRPr lang="en-US" sz="1500" b="1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339981" y="5260459"/>
            <a:ext cx="32332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Australia performed Excellent. They played total 417 matches in which 236 won, 99 lost and 82 were drawn.</a:t>
            </a:r>
            <a:endParaRPr lang="en-US" sz="1500" b="1" dirty="0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612652" y="1134191"/>
            <a:ext cx="32332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500" b="1" dirty="0" smtClean="0">
                <a:latin typeface="+mj-lt"/>
              </a:rPr>
              <a:t>England  has played more no. of matches than any other team and Sri Lanka has played less matches</a:t>
            </a:r>
            <a:r>
              <a:rPr lang="en-US" sz="1500" b="1" dirty="0" smtClean="0"/>
              <a:t>.</a:t>
            </a:r>
            <a:endParaRPr lang="en-US" sz="15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6AAE29-2C92-4992-B0FE-57B88E4FBC85}"/>
              </a:ext>
            </a:extLst>
          </p:cNvPr>
          <p:cNvSpPr txBox="1"/>
          <p:nvPr/>
        </p:nvSpPr>
        <p:spPr>
          <a:xfrm>
            <a:off x="8610600" y="5271444"/>
            <a:ext cx="3233228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dirty="0" smtClean="0">
                <a:latin typeface="+mj-lt"/>
              </a:rPr>
              <a:t>New Zealand’s team performance is weak compared to all other teams. From 197 matches they won just 49 matches.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762024"/>
              </p:ext>
            </p:extLst>
          </p:nvPr>
        </p:nvGraphicFramePr>
        <p:xfrm>
          <a:off x="2414232" y="1845061"/>
          <a:ext cx="7341833" cy="3381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64" y="2401195"/>
            <a:ext cx="1953087" cy="2362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5" y="2399672"/>
            <a:ext cx="1953087" cy="23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503527" y="55976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BASIC </a:t>
            </a:r>
            <a:r>
              <a:rPr lang="en-US" sz="32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014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776608"/>
              </p:ext>
            </p:extLst>
          </p:nvPr>
        </p:nvGraphicFramePr>
        <p:xfrm>
          <a:off x="0" y="729672"/>
          <a:ext cx="6071616" cy="361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153684"/>
              </p:ext>
            </p:extLst>
          </p:nvPr>
        </p:nvGraphicFramePr>
        <p:xfrm>
          <a:off x="6135624" y="3044952"/>
          <a:ext cx="6051848" cy="381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68" y="393192"/>
            <a:ext cx="2954091" cy="2816002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72" y="4050792"/>
            <a:ext cx="3008376" cy="2962656"/>
          </a:xfrm>
          <a:prstGeom prst="rect">
            <a:avLst/>
          </a:prstGeom>
          <a:effectLst/>
        </p:spPr>
      </p:pic>
      <p:sp>
        <p:nvSpPr>
          <p:cNvPr id="10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379500" y="-205629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91264" y="3361864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303276" y="4856793"/>
            <a:ext cx="33655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India’s performance in the Test Cricket is good. India played maximum matches against England.</a:t>
            </a:r>
            <a:r>
              <a:rPr lang="en-US" sz="1500" b="1" dirty="0"/>
              <a:t> </a:t>
            </a:r>
            <a:endParaRPr lang="en-US" sz="15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641659" y="1404716"/>
            <a:ext cx="336551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500" b="1" dirty="0">
                <a:latin typeface="+mj-lt"/>
              </a:rPr>
              <a:t>Australia performed very well. </a:t>
            </a:r>
            <a:r>
              <a:rPr lang="en-US" sz="1500" b="1" dirty="0" smtClean="0">
                <a:latin typeface="+mj-lt"/>
              </a:rPr>
              <a:t>Australia played maximum matches against the England.</a:t>
            </a:r>
            <a:endParaRPr lang="en-US" sz="1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4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503527" y="55976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BASIC </a:t>
            </a:r>
            <a:r>
              <a:rPr lang="en-US" sz="32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014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379500" y="-205629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91264" y="3361864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347727" y="4986534"/>
            <a:ext cx="336551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Pakistan played 177 matches in which they won 67 matches and lost 32 and 78 matches were drawn.</a:t>
            </a:r>
            <a:endParaRPr lang="en-US" sz="15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562072" y="1144188"/>
            <a:ext cx="3365515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latin typeface="+mj-lt"/>
              </a:rPr>
              <a:t>New Zealand’s team performance is weak compared to all other teams. From 197 matches they won just 49 matches</a:t>
            </a:r>
            <a:r>
              <a:rPr lang="en-US" sz="1600" b="1" dirty="0" smtClean="0">
                <a:latin typeface="+mj-lt"/>
              </a:rPr>
              <a:t>. </a:t>
            </a:r>
            <a:r>
              <a:rPr lang="en-US" b="1" dirty="0" smtClean="0">
                <a:latin typeface="+mj-lt"/>
              </a:rPr>
              <a:t>  </a:t>
            </a:r>
            <a:endParaRPr lang="en-US" b="1" dirty="0">
              <a:latin typeface="+mj-lt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224054"/>
              </p:ext>
            </p:extLst>
          </p:nvPr>
        </p:nvGraphicFramePr>
        <p:xfrm>
          <a:off x="-1" y="683422"/>
          <a:ext cx="6071616" cy="3685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058259"/>
              </p:ext>
            </p:extLst>
          </p:nvPr>
        </p:nvGraphicFramePr>
        <p:xfrm>
          <a:off x="6149303" y="3048000"/>
          <a:ext cx="6052122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578" y="342963"/>
            <a:ext cx="2978081" cy="28712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58" y="4078202"/>
            <a:ext cx="3008376" cy="29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503527" y="55976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BASIC </a:t>
            </a:r>
            <a:r>
              <a:rPr lang="en-US" sz="32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806649" y="0"/>
            <a:ext cx="3385351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0149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379500" y="-205629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91264" y="3361864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303276" y="4856793"/>
            <a:ext cx="33655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West Indies played total 238 test matches in which they won 81 matches. 61 matches they lost and 96 were drawn.</a:t>
            </a:r>
            <a:endParaRPr lang="en-US" sz="15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562072" y="1289300"/>
            <a:ext cx="33655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500" b="1" dirty="0" smtClean="0">
                <a:latin typeface="+mj-lt"/>
              </a:rPr>
              <a:t>South Africa played total 225 test matches in which they won 97 matches. SA played maximum matches against England.</a:t>
            </a:r>
            <a:endParaRPr lang="en-US" sz="1500" b="1" dirty="0">
              <a:latin typeface="+mj-lt"/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632919"/>
              </p:ext>
            </p:extLst>
          </p:nvPr>
        </p:nvGraphicFramePr>
        <p:xfrm>
          <a:off x="6135623" y="3044952"/>
          <a:ext cx="6065801" cy="3813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02680"/>
              </p:ext>
            </p:extLst>
          </p:nvPr>
        </p:nvGraphicFramePr>
        <p:xfrm>
          <a:off x="0" y="679297"/>
          <a:ext cx="6074369" cy="3683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21" y="328104"/>
            <a:ext cx="2937164" cy="28953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7" y="4074298"/>
            <a:ext cx="3044952" cy="29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72782" y="91757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BASIC </a:t>
            </a:r>
            <a:r>
              <a:rPr lang="en-US" sz="32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88893" y="0"/>
            <a:ext cx="3403107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273800"/>
            <a:ext cx="3409026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379500" y="-205629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91264" y="3361864"/>
            <a:ext cx="1730661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182357" y="4741377"/>
            <a:ext cx="3365515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England has played maximum no. of matches than any other team. Total matches played by England is 503. England has played maximum matches with Australia.</a:t>
            </a:r>
            <a:endParaRPr lang="en-US" sz="15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641659" y="1224112"/>
            <a:ext cx="33655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 smtClean="0">
                <a:latin typeface="+mj-lt"/>
              </a:rPr>
              <a:t>Sri Lanka Test Cricket Performance can be visualize through the graph associated. Out of 121 matches played Sri Lanka won 42 matches.</a:t>
            </a:r>
            <a:endParaRPr lang="en-US" sz="1500" b="1" dirty="0">
              <a:latin typeface="+mj-lt"/>
            </a:endParaRP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798776"/>
              </p:ext>
            </p:extLst>
          </p:nvPr>
        </p:nvGraphicFramePr>
        <p:xfrm>
          <a:off x="6002475" y="3100578"/>
          <a:ext cx="6198949" cy="391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759682"/>
              </p:ext>
            </p:extLst>
          </p:nvPr>
        </p:nvGraphicFramePr>
        <p:xfrm>
          <a:off x="0" y="674210"/>
          <a:ext cx="5983550" cy="3680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57" y="674859"/>
            <a:ext cx="2290280" cy="2290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14" y="4284107"/>
            <a:ext cx="2137155" cy="21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3496C2-30B3-40CB-ACDC-46FFFFC8A1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6028FB-6012-4967-A451-C2FAE951FE25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4CC17A-C7FA-42F7-A285-99975430EB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624</Words>
  <Application>Microsoft Office PowerPoint</Application>
  <PresentationFormat>Widescreen</PresentationFormat>
  <Paragraphs>92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Wingdings</vt:lpstr>
      <vt:lpstr>Office Theme</vt:lpstr>
      <vt:lpstr>Balanced scorecard slide 1</vt:lpstr>
      <vt:lpstr>PowerPoint Presentation</vt:lpstr>
      <vt:lpstr>Balanced scorecard slide 3</vt:lpstr>
      <vt:lpstr>Balanced scorecard slide 2</vt:lpstr>
      <vt:lpstr>Balanced scorecard slide 4</vt:lpstr>
      <vt:lpstr>PowerPoint Presentation</vt:lpstr>
      <vt:lpstr>PowerPoint Presentation</vt:lpstr>
      <vt:lpstr>PowerPoint Presentation</vt:lpstr>
      <vt:lpstr>PowerPoint Presentation</vt:lpstr>
      <vt:lpstr>Balanced scorecard slide 7</vt:lpstr>
      <vt:lpstr>Balanced scorecard slide 10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2019-08-29T11:37:39Z</dcterms:created>
  <dcterms:modified xsi:type="dcterms:W3CDTF">2019-08-31T09:41:42Z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